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2" r:id="rId3"/>
    <p:sldId id="275" r:id="rId4"/>
    <p:sldId id="274" r:id="rId5"/>
    <p:sldId id="276" r:id="rId6"/>
    <p:sldId id="277" r:id="rId7"/>
    <p:sldId id="278" r:id="rId8"/>
    <p:sldId id="279" r:id="rId9"/>
    <p:sldId id="281" r:id="rId10"/>
    <p:sldId id="280" r:id="rId11"/>
    <p:sldId id="273" r:id="rId12"/>
    <p:sldId id="282" r:id="rId13"/>
    <p:sldId id="257" r:id="rId14"/>
    <p:sldId id="258" r:id="rId15"/>
    <p:sldId id="259" r:id="rId16"/>
    <p:sldId id="284" r:id="rId17"/>
    <p:sldId id="285" r:id="rId18"/>
    <p:sldId id="286" r:id="rId19"/>
    <p:sldId id="288" r:id="rId20"/>
    <p:sldId id="265" r:id="rId21"/>
    <p:sldId id="290" r:id="rId22"/>
    <p:sldId id="287" r:id="rId23"/>
    <p:sldId id="260" r:id="rId24"/>
    <p:sldId id="268" r:id="rId25"/>
    <p:sldId id="294" r:id="rId26"/>
    <p:sldId id="291" r:id="rId27"/>
    <p:sldId id="266" r:id="rId28"/>
    <p:sldId id="269" r:id="rId29"/>
    <p:sldId id="292" r:id="rId30"/>
    <p:sldId id="293" r:id="rId31"/>
    <p:sldId id="267" r:id="rId32"/>
    <p:sldId id="270" r:id="rId33"/>
    <p:sldId id="295" r:id="rId34"/>
    <p:sldId id="296" r:id="rId35"/>
    <p:sldId id="299" r:id="rId36"/>
    <p:sldId id="297" r:id="rId37"/>
    <p:sldId id="298" r:id="rId38"/>
    <p:sldId id="271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E06541E-CF01-467F-ACC0-AF7192ED9F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06BED1-1462-4328-AF7D-CD00D42173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17D08-F018-49F8-960F-8ABCA08E9CBF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EBF126FC-0C0C-4721-AECC-ECE5B7F665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149AE61E-D1A5-4661-9CAD-2CC036028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0EF98D-FFF6-41EF-90F5-3BD0C0ED39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FA545A-30B5-4948-84C0-9616FD95A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A5593-0723-46C6-8E1E-3D2607A375B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free path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A5593-0723-46C6-8E1E-3D2607A375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6200FE-E807-4C2A-AF91-2E222523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DAC23C-6B12-41B5-952A-905A86C20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81372-242E-4B92-B121-78E099FB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7FB604-0EE2-4BF6-B13C-7E6C70F2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5A057E-6F4A-468F-A39B-71B5AE6C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82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BA4A1-92C7-474E-8526-29420D8AA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94CC78-460F-432B-800C-ADD70E248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789129-8A6D-4C2C-BB15-711B8181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B097FD-0C38-41D4-8C13-9CF7F4E5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D51C44-2C34-4391-B435-5CC2E975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15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0396AA-1C66-47A2-806D-C5A83D7F7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CAAF3D-0D8A-4011-9362-8AA338A3C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4DC51B-892E-43FC-8CC9-74FD06AA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749CB4-2796-4CF6-AB9D-93B7344E3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1C003B-CC73-4BF0-80CB-2ACA1B87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30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F4993-9724-4C7D-BD28-3C243A1F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0FFC9-1EAB-49B4-80A7-98F42134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8951F5-0425-4ED3-A315-D3613502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7FA178-E208-4A59-B631-B758FD78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F14103-96EE-4992-8A50-2BBAB151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14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C674B-FE35-45F7-BA26-1F284185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0ED93C-79DB-4B4B-94C7-5C6E84F79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028DE-871F-40C5-9539-7DD8EC22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B3D86C-23A9-4A07-9CAA-5DE1DB9B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AD02C-A3C8-4416-99A5-631EB4D0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7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E1530-40EF-4AE7-98CB-77AA7644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B34CBB-24CB-4BAD-97C0-672F1167F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213C15-0E63-4EDB-A3C3-4E02BE5C4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2541EE-F3CA-40F7-9A0E-EE1FBA02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01E6C8-8936-41C0-BEC1-963ED9E5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1338F-1DBA-4063-BD04-09A0546C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7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9B5DD-E1B0-4DD5-A2B5-ECB7F28C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814772-1F2A-43CD-99E6-D5F15F6E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AB4982-01A3-45AD-86C0-638A8AB7A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280185-6F4F-4003-962F-FD472F8B6E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BF309B-11BF-48CF-B494-6FEF62E41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562655-5E62-4A9A-9F63-FC8A4A02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B5615D7-E8D1-4D21-8FD8-F9BDB822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EDE98E-7ACE-4E3C-9F2F-1418F5CC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10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E17ED-654F-44DF-8153-9EDA3F4E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9344E9-B705-4754-BABF-7DBF561A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85847B-36CA-4DC8-A8ED-6F6DB4EB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3D139F-E96F-4017-AC3C-1CDBCDF7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12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D5908E7-4447-4347-88FC-C55218EE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9DB45F-186D-4E06-8EE0-10FF8642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C48E65-C83F-4070-BCDC-B77DD5C8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4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5708C-8685-4D88-B45B-CD70BE86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EE5C9E-DC16-4CE2-91D0-FC0E8064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25B9C4-A87F-4D28-A4DA-0BC36E273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B7DDA7-7AC4-4916-9792-D25A1E19B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7BF2B6-DE45-44B2-9CA0-B6B5EC26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46C27C-DEB0-48E8-B11A-E09C8652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2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02B74-2E72-4CFC-83D8-00955AF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46DC6A-C0D7-4B46-9482-D4F291219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F843A0-D7CC-4791-BD44-0D31FD0BE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02D44D-246B-4B3C-A0F6-CF5EEB31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69A97-8A7E-4829-940A-2F9CFEA2F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471419-9691-4223-8DCB-7797CC5F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73DEA-88D3-4042-BB29-08171A616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1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A22E7295-7B86-4E5E-B547-ECDCAE573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46096" y="63662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72D66-383E-4797-84E8-B02C1A8CC7EC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FF0664C-8FA2-4C30-B51C-2B0DDFB9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D2E4C38-3537-4B87-9680-453664FE4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175" y="6356349"/>
            <a:ext cx="509649" cy="365125"/>
          </a:xfrm>
          <a:prstGeom prst="rect">
            <a:avLst/>
          </a:prstGeom>
        </p:spPr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DF129E-C1E5-46BC-BD58-B8854A5B10A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1474" y="4811713"/>
            <a:ext cx="514350" cy="130492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1754DD0-BD55-4F64-9A21-6400CFC00CAE}"/>
              </a:ext>
            </a:extLst>
          </p:cNvPr>
          <p:cNvCxnSpPr/>
          <p:nvPr userDrawn="1"/>
        </p:nvCxnSpPr>
        <p:spPr>
          <a:xfrm>
            <a:off x="0" y="6858000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5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Andrey.Olhin@skoltech.ru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4240"/>
            <a:ext cx="9144000" cy="1055857"/>
          </a:xfrm>
        </p:spPr>
        <p:txBody>
          <a:bodyPr/>
          <a:lstStyle/>
          <a:p>
            <a:r>
              <a:rPr lang="en-US" b="1" dirty="0"/>
              <a:t>Lattice Boltzmann method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526A13-AE5A-4FE5-B692-0BFEE2EEC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2372" y="3775571"/>
            <a:ext cx="1973993" cy="1655762"/>
          </a:xfrm>
        </p:spPr>
        <p:txBody>
          <a:bodyPr/>
          <a:lstStyle/>
          <a:p>
            <a:pPr algn="r"/>
            <a:r>
              <a:rPr lang="en-US" dirty="0"/>
              <a:t>CDISE, PhD-2</a:t>
            </a:r>
          </a:p>
          <a:p>
            <a:pPr algn="r"/>
            <a:r>
              <a:rPr lang="en-US" dirty="0"/>
              <a:t>Andrey Olhin</a:t>
            </a:r>
          </a:p>
        </p:txBody>
      </p:sp>
    </p:spTree>
    <p:extLst>
      <p:ext uri="{BB962C8B-B14F-4D97-AF65-F5344CB8AC3E}">
        <p14:creationId xmlns:p14="http://schemas.microsoft.com/office/powerpoint/2010/main" val="3544816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540" y="216747"/>
            <a:ext cx="9144000" cy="10558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LBM’s place  in the system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214982-A6C8-4B3F-9B48-0FA80A7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904999" y="2103438"/>
            <a:ext cx="457200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LBM. Advantages of Lattice Boltzmann method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ECC751-6EAE-4FEC-82BA-2109292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10" name="Picture 32">
            <a:extLst>
              <a:ext uri="{FF2B5EF4-FFF2-40B4-BE49-F238E27FC236}">
                <a16:creationId xmlns:a16="http://schemas.microsoft.com/office/drawing/2014/main" id="{8063C208-08C5-4C77-AAC5-ACF2EDF9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93" y="1383771"/>
            <a:ext cx="6376094" cy="5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490" y="442881"/>
            <a:ext cx="9144000" cy="10558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Examples</a:t>
            </a:r>
          </a:p>
        </p:txBody>
      </p:sp>
      <p:pic>
        <p:nvPicPr>
          <p:cNvPr id="1026" name="Picture 2" descr="Картинки по запросу &quot;lattice boltzmann&quot;">
            <a:extLst>
              <a:ext uri="{FF2B5EF4-FFF2-40B4-BE49-F238E27FC236}">
                <a16:creationId xmlns:a16="http://schemas.microsoft.com/office/drawing/2014/main" id="{C995CF7A-BF51-4913-95D6-B8105677B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31" y="2724272"/>
            <a:ext cx="3101501" cy="27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) Lattice-Boltzmann simulation of fluid flow through porous media,... |  Download Scientific Diagram">
            <a:extLst>
              <a:ext uri="{FF2B5EF4-FFF2-40B4-BE49-F238E27FC236}">
                <a16:creationId xmlns:a16="http://schemas.microsoft.com/office/drawing/2014/main" id="{C97EDAFA-E5D7-467E-8BDE-02702F4C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36" y="1828623"/>
            <a:ext cx="2367124" cy="40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214982-A6C8-4B3F-9B48-0FA80A7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904999" y="2103438"/>
            <a:ext cx="457200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LBM. Advantages of Lattice Boltzmann method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ECC751-6EAE-4FEC-82BA-2109292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3" name="yt1s.com - Realtime Multiphase Flow with the Lattice Boltzmann_360p">
            <a:hlinkClick r:id="" action="ppaction://media"/>
            <a:extLst>
              <a:ext uri="{FF2B5EF4-FFF2-40B4-BE49-F238E27FC236}">
                <a16:creationId xmlns:a16="http://schemas.microsoft.com/office/drawing/2014/main" id="{6F955016-839E-45AA-AF1D-A736A1BF7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4100" y="2686197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124"/>
            <a:ext cx="9144000" cy="1055857"/>
          </a:xfrm>
        </p:spPr>
        <p:txBody>
          <a:bodyPr/>
          <a:lstStyle/>
          <a:p>
            <a:r>
              <a:rPr lang="en-US" b="1" dirty="0"/>
              <a:t>Outline</a:t>
            </a:r>
            <a:endParaRPr lang="ru-RU" b="1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CF15CF0-6E15-4AFB-9BE6-945FD5E0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84847-CC3A-48B5-8922-96E5EDD0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3D68F-810E-4323-B262-C231E4FC02FA}"/>
              </a:ext>
            </a:extLst>
          </p:cNvPr>
          <p:cNvSpPr txBox="1"/>
          <p:nvPr/>
        </p:nvSpPr>
        <p:spPr>
          <a:xfrm>
            <a:off x="874644" y="1342745"/>
            <a:ext cx="6607835" cy="5196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CFD. Relevance and applicability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Advantages of Lattice Boltzmann method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Lattice Boltzmann method in nutshell.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Discretization of equations. BGK model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Discretization of domain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Pros and Cons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can we do with such a model?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Homework tips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255301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B1CAE-42D8-4E8B-A25E-58C9AD26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Lattice Boltzmann Method in nutshell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8D30C-ED7F-48FD-A8AE-5669D13F78D8}"/>
              </a:ext>
            </a:extLst>
          </p:cNvPr>
          <p:cNvSpPr txBox="1"/>
          <p:nvPr/>
        </p:nvSpPr>
        <p:spPr>
          <a:xfrm>
            <a:off x="5693450" y="6007585"/>
            <a:ext cx="1169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Mesoscopic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(Microscopic)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520A8-18D0-4E8A-86F0-4DCD3B547EEE}"/>
              </a:ext>
            </a:extLst>
          </p:cNvPr>
          <p:cNvSpPr txBox="1"/>
          <p:nvPr/>
        </p:nvSpPr>
        <p:spPr>
          <a:xfrm>
            <a:off x="5847939" y="5209986"/>
            <a:ext cx="1105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Macroscopic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8F829C3-1C3D-4DB4-81B7-B73D4C1C1F83}"/>
              </a:ext>
            </a:extLst>
          </p:cNvPr>
          <p:cNvSpPr/>
          <p:nvPr/>
        </p:nvSpPr>
        <p:spPr>
          <a:xfrm>
            <a:off x="8311884" y="4935169"/>
            <a:ext cx="1755452" cy="5825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F6591CB6-ED75-4571-8AA1-15E5291D5DC3}"/>
              </a:ext>
            </a:extLst>
          </p:cNvPr>
          <p:cNvSpPr/>
          <p:nvPr/>
        </p:nvSpPr>
        <p:spPr>
          <a:xfrm>
            <a:off x="6811205" y="6052861"/>
            <a:ext cx="1755452" cy="5825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3D80CB8A-6295-4F5B-A453-9E3A918C6E0D}"/>
              </a:ext>
            </a:extLst>
          </p:cNvPr>
          <p:cNvSpPr/>
          <p:nvPr/>
        </p:nvSpPr>
        <p:spPr>
          <a:xfrm>
            <a:off x="9881556" y="6052861"/>
            <a:ext cx="1755452" cy="5825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8">
            <a:extLst>
              <a:ext uri="{FF2B5EF4-FFF2-40B4-BE49-F238E27FC236}">
                <a16:creationId xmlns:a16="http://schemas.microsoft.com/office/drawing/2014/main" id="{188B746C-2950-4FFA-A43E-41124DD450E3}"/>
              </a:ext>
            </a:extLst>
          </p:cNvPr>
          <p:cNvCxnSpPr/>
          <p:nvPr/>
        </p:nvCxnSpPr>
        <p:spPr>
          <a:xfrm flipV="1">
            <a:off x="8185174" y="5517765"/>
            <a:ext cx="771984" cy="535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28F3E68E-96C8-4BD5-9710-8F63B1DD19A1}"/>
              </a:ext>
            </a:extLst>
          </p:cNvPr>
          <p:cNvCxnSpPr>
            <a:cxnSpLocks/>
          </p:cNvCxnSpPr>
          <p:nvPr/>
        </p:nvCxnSpPr>
        <p:spPr>
          <a:xfrm flipH="1" flipV="1">
            <a:off x="9491055" y="5517765"/>
            <a:ext cx="840072" cy="535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27505A9-E110-4FC4-9183-3F611D580EF3}"/>
              </a:ext>
            </a:extLst>
          </p:cNvPr>
          <p:cNvSpPr txBox="1"/>
          <p:nvPr/>
        </p:nvSpPr>
        <p:spPr>
          <a:xfrm>
            <a:off x="8493523" y="5076903"/>
            <a:ext cx="1624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Navier</a:t>
            </a:r>
            <a:r>
              <a:rPr lang="en-US" sz="1600" dirty="0"/>
              <a:t>-Stocks eq.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FF15D-22D6-45A5-B6A2-2AB2A1212280}"/>
              </a:ext>
            </a:extLst>
          </p:cNvPr>
          <p:cNvSpPr txBox="1"/>
          <p:nvPr/>
        </p:nvSpPr>
        <p:spPr>
          <a:xfrm>
            <a:off x="7079874" y="6195540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Boltzmann eq.</a:t>
            </a: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AE473D06-B1AE-4D74-861A-8E98692F107E}"/>
              </a:ext>
            </a:extLst>
          </p:cNvPr>
          <p:cNvCxnSpPr/>
          <p:nvPr/>
        </p:nvCxnSpPr>
        <p:spPr>
          <a:xfrm>
            <a:off x="6222747" y="5717074"/>
            <a:ext cx="5858421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BF837B-58C6-4E2C-88D0-12DCF69D1F72}"/>
              </a:ext>
            </a:extLst>
          </p:cNvPr>
          <p:cNvSpPr txBox="1"/>
          <p:nvPr/>
        </p:nvSpPr>
        <p:spPr>
          <a:xfrm>
            <a:off x="9965675" y="6197957"/>
            <a:ext cx="171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Lattice Boltzmann</a:t>
            </a:r>
          </a:p>
        </p:txBody>
      </p:sp>
      <p:cxnSp>
        <p:nvCxnSpPr>
          <p:cNvPr id="24" name="Connector: Curved 16">
            <a:extLst>
              <a:ext uri="{FF2B5EF4-FFF2-40B4-BE49-F238E27FC236}">
                <a16:creationId xmlns:a16="http://schemas.microsoft.com/office/drawing/2014/main" id="{175CF908-2514-4458-B31C-2D5CE9EA74FE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9211781" y="5674384"/>
            <a:ext cx="826395" cy="513155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7">
            <a:extLst>
              <a:ext uri="{FF2B5EF4-FFF2-40B4-BE49-F238E27FC236}">
                <a16:creationId xmlns:a16="http://schemas.microsoft.com/office/drawing/2014/main" id="{CF341436-454D-45B4-B8DB-F356EFBFDD8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8566656" y="6344159"/>
            <a:ext cx="1314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C4C86C0-A571-46F9-9768-C22FAD429E10}"/>
              </a:ext>
            </a:extLst>
          </p:cNvPr>
          <p:cNvSpPr txBox="1">
            <a:spLocks/>
          </p:cNvSpPr>
          <p:nvPr/>
        </p:nvSpPr>
        <p:spPr>
          <a:xfrm>
            <a:off x="6601436" y="1774481"/>
            <a:ext cx="5393100" cy="2934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From the definition of VDF and its normalization:</a:t>
            </a:r>
          </a:p>
          <a:p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CD9394D-0C35-4609-B3A3-74422CE51DB8}"/>
                  </a:ext>
                </a:extLst>
              </p:cNvPr>
              <p:cNvSpPr/>
              <p:nvPr/>
            </p:nvSpPr>
            <p:spPr>
              <a:xfrm>
                <a:off x="6212975" y="2949028"/>
                <a:ext cx="6096000" cy="18224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Function is normalized to the mass of the gas in the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CD9394D-0C35-4609-B3A3-74422CE51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975" y="2949028"/>
                <a:ext cx="6096000" cy="1822422"/>
              </a:xfrm>
              <a:prstGeom prst="rect">
                <a:avLst/>
              </a:prstGeom>
              <a:blipFill>
                <a:blip r:embed="rId2"/>
                <a:stretch>
                  <a:fillRect l="-800" t="-2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A81AD2-98D5-4745-86B1-1FA70B8E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38" y="2226711"/>
            <a:ext cx="2549055" cy="67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E5992-9495-4636-8799-A7D9AB104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62" y="1612729"/>
            <a:ext cx="5616753" cy="976055"/>
          </a:xfrm>
          <a:prstGeom prst="rect">
            <a:avLst/>
          </a:prstGeom>
        </p:spPr>
      </p:pic>
      <p:sp>
        <p:nvSpPr>
          <p:cNvPr id="31" name="Subtitle 4">
            <a:extLst>
              <a:ext uri="{FF2B5EF4-FFF2-40B4-BE49-F238E27FC236}">
                <a16:creationId xmlns:a16="http://schemas.microsoft.com/office/drawing/2014/main" id="{2C27BF7D-3021-4925-88E6-D5A287216E79}"/>
              </a:ext>
            </a:extLst>
          </p:cNvPr>
          <p:cNvSpPr txBox="1">
            <a:spLocks/>
          </p:cNvSpPr>
          <p:nvPr/>
        </p:nvSpPr>
        <p:spPr>
          <a:xfrm>
            <a:off x="7204983" y="1257557"/>
            <a:ext cx="4111984" cy="1126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Boltzmann eq.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3BD7CD2-78A8-4DD0-BC44-27EB48063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70" y="2814704"/>
            <a:ext cx="4752751" cy="3842650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A62A724-1AE1-48FF-B7C5-0159C2F9B888}"/>
              </a:ext>
            </a:extLst>
          </p:cNvPr>
          <p:cNvSpPr/>
          <p:nvPr/>
        </p:nvSpPr>
        <p:spPr>
          <a:xfrm>
            <a:off x="6899939" y="5731718"/>
            <a:ext cx="13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!Only gases!</a:t>
            </a:r>
          </a:p>
        </p:txBody>
      </p:sp>
      <p:sp>
        <p:nvSpPr>
          <p:cNvPr id="30" name="Subtitle 4">
            <a:extLst>
              <a:ext uri="{FF2B5EF4-FFF2-40B4-BE49-F238E27FC236}">
                <a16:creationId xmlns:a16="http://schemas.microsoft.com/office/drawing/2014/main" id="{75329D6D-79D8-4E63-98B1-6DD62E62E056}"/>
              </a:ext>
            </a:extLst>
          </p:cNvPr>
          <p:cNvSpPr txBox="1">
            <a:spLocks/>
          </p:cNvSpPr>
          <p:nvPr/>
        </p:nvSpPr>
        <p:spPr>
          <a:xfrm>
            <a:off x="1421637" y="1311557"/>
            <a:ext cx="4111984" cy="1126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Navier-Stocks eq.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6F7B8BAE-5F02-4A07-AD30-A0D68276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D5B2CED0-3268-453D-9B5C-B321C5B6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16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B1CAE-42D8-4E8B-A25E-58C9AD26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Lattice Boltzmann Method in Nutshell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F7995E5-C4E0-4201-852B-2AFB09914501}"/>
                  </a:ext>
                </a:extLst>
              </p:cNvPr>
              <p:cNvSpPr/>
              <p:nvPr/>
            </p:nvSpPr>
            <p:spPr>
              <a:xfrm>
                <a:off x="950694" y="969877"/>
                <a:ext cx="10290612" cy="4661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Let’s write down the Boltzmann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and apply the Bhatnagar-Gross-</a:t>
                </a:r>
                <a:r>
                  <a:rPr lang="en-US" dirty="0" err="1"/>
                  <a:t>Krook</a:t>
                </a:r>
                <a:r>
                  <a:rPr lang="en-US" dirty="0"/>
                  <a:t> (BGK) approximation of collision integral (we decide that system is uniformly equilibrated):</a:t>
                </a: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Hence, the equation transforms to:</a:t>
                </a: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:r>
                  <a:rPr lang="en-US" dirty="0"/>
                  <a:t>equilibrium  Maxwell-Boltzmann distribution function. Also, equilibrated system is connected to the macroscopic values as: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F7995E5-C4E0-4201-852B-2AFB09914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94" y="969877"/>
                <a:ext cx="10290612" cy="4661020"/>
              </a:xfrm>
              <a:prstGeom prst="rect">
                <a:avLst/>
              </a:prstGeom>
              <a:blipFill>
                <a:blip r:embed="rId2"/>
                <a:stretch>
                  <a:fillRect l="-533" t="-654" r="-533" b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909173E-5B7F-4353-9871-7DDA8A00E8E4}"/>
                  </a:ext>
                </a:extLst>
              </p:cNvPr>
              <p:cNvSpPr/>
              <p:nvPr/>
            </p:nvSpPr>
            <p:spPr>
              <a:xfrm>
                <a:off x="1077158" y="5478185"/>
                <a:ext cx="6096000" cy="15454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909173E-5B7F-4353-9871-7DDA8A00E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58" y="5478185"/>
                <a:ext cx="6096000" cy="1545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6161933-67EC-4797-851F-AB923B34F79D}"/>
                  </a:ext>
                </a:extLst>
              </p:cNvPr>
              <p:cNvSpPr/>
              <p:nvPr/>
            </p:nvSpPr>
            <p:spPr>
              <a:xfrm>
                <a:off x="5826711" y="5403655"/>
                <a:ext cx="6096000" cy="10370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6161933-67EC-4797-851F-AB923B34F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711" y="5403655"/>
                <a:ext cx="6096000" cy="10370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C0B00CD-C0F5-41D4-A7F9-E2CFF9FF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6076548-0E91-44F6-86BF-98713DF3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1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B1CAE-42D8-4E8B-A25E-58C9AD26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pPr marL="457200" lvl="1" algn="ctr">
              <a:lnSpc>
                <a:spcPct val="150000"/>
              </a:lnSpc>
            </a:pPr>
            <a:r>
              <a:rPr lang="en-US" sz="2800" dirty="0"/>
              <a:t>Discretization of domain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7995E5-C4E0-4201-852B-2AFB09914501}"/>
              </a:ext>
            </a:extLst>
          </p:cNvPr>
          <p:cNvSpPr/>
          <p:nvPr/>
        </p:nvSpPr>
        <p:spPr>
          <a:xfrm>
            <a:off x="1083859" y="854467"/>
            <a:ext cx="102906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Lattice Boltzmann is the method of numerical modeling of fluid dynamics. So, numerical modeling</a:t>
            </a:r>
            <a:r>
              <a:rPr lang="ru-RU" dirty="0"/>
              <a:t> </a:t>
            </a:r>
            <a:r>
              <a:rPr lang="en-US" dirty="0"/>
              <a:t>involves performing the following steps: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Discretization of the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Discretization of equations.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first let’s imply the simples 1D grid for example: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3B251B2-358B-4F12-919E-DE2B3E22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8E922C6-BD36-4F99-BE2F-A2FD4CB4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1026" name="Picture 2" descr="Numerical Methods Used in Cloud Models (Chapter 4) - Physical Processes in  Clouds and Cloud Modeling">
            <a:extLst>
              <a:ext uri="{FF2B5EF4-FFF2-40B4-BE49-F238E27FC236}">
                <a16:creationId xmlns:a16="http://schemas.microsoft.com/office/drawing/2014/main" id="{8924DED3-9F5E-4E56-80E5-1A78FC26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18" y="3178705"/>
            <a:ext cx="5404480" cy="34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E593A28-2D14-4AB5-8755-2B3161963A71}"/>
                  </a:ext>
                </a:extLst>
              </p:cNvPr>
              <p:cNvSpPr/>
              <p:nvPr/>
            </p:nvSpPr>
            <p:spPr>
              <a:xfrm>
                <a:off x="7019186" y="3244334"/>
                <a:ext cx="5046639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distance between nodes of grid is: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It is also called </a:t>
                </a:r>
                <a:r>
                  <a:rPr lang="en-US" i="1" dirty="0" err="1"/>
                  <a:t>gridstep</a:t>
                </a:r>
                <a:r>
                  <a:rPr lang="en-US" i="1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The time that passes between iterations is: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It is </a:t>
                </a:r>
                <a:r>
                  <a:rPr lang="en-US" i="1" dirty="0"/>
                  <a:t>timestep</a:t>
                </a:r>
                <a:r>
                  <a:rPr lang="en-US" dirty="0"/>
                  <a:t>.</a:t>
                </a: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The value of timestep and grid step are represented</a:t>
                </a:r>
              </a:p>
              <a:p>
                <a:r>
                  <a:rPr lang="en-US" dirty="0"/>
                  <a:t>In Lattice Units. 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ru-RU" dirty="0"/>
              </a:p>
              <a:p>
                <a:r>
                  <a:rPr lang="en-US" sz="1600" i="1" dirty="0"/>
                  <a:t>We will omit the procedure of discretization from physical units to lattice units in this course</a:t>
                </a: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E593A28-2D14-4AB5-8755-2B3161963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186" y="3244334"/>
                <a:ext cx="5046639" cy="3693319"/>
              </a:xfrm>
              <a:prstGeom prst="rect">
                <a:avLst/>
              </a:prstGeom>
              <a:blipFill>
                <a:blip r:embed="rId3"/>
                <a:stretch>
                  <a:fillRect l="-966" t="-82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17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B1CAE-42D8-4E8B-A25E-58C9AD26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pPr marL="457200" lvl="1" algn="ctr">
              <a:lnSpc>
                <a:spcPct val="150000"/>
              </a:lnSpc>
            </a:pPr>
            <a:r>
              <a:rPr lang="en-US" sz="2800" dirty="0"/>
              <a:t>Discretization of equations. BGK model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3B251B2-358B-4F12-919E-DE2B3E22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8E922C6-BD36-4F99-BE2F-A2FD4CB4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4862F31-5907-4EB7-B8FE-57E13F4A53D6}"/>
                  </a:ext>
                </a:extLst>
              </p:cNvPr>
              <p:cNvSpPr/>
              <p:nvPr/>
            </p:nvSpPr>
            <p:spPr>
              <a:xfrm>
                <a:off x="1630531" y="1129226"/>
                <a:ext cx="10114625" cy="5177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Let’s take a closer look on Boltzmann equation from previous slides: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We do next assumptions for simplicity: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Speed of propagation of perturbation between nodes: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external forces.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Also, it’s required</a:t>
                </a:r>
                <a:r>
                  <a:rPr lang="ru-RU" dirty="0"/>
                  <a:t> </a:t>
                </a:r>
                <a:r>
                  <a:rPr lang="en-US" dirty="0"/>
                  <a:t>to fluid parameters</a:t>
                </a:r>
                <a:r>
                  <a:rPr lang="ru-RU" dirty="0"/>
                  <a:t> </a:t>
                </a:r>
                <a:r>
                  <a:rPr lang="en-US" dirty="0"/>
                  <a:t>(density, mass flux) be determined in grid nodes.</a:t>
                </a:r>
              </a:p>
              <a:p>
                <a:endParaRPr lang="en-US" dirty="0"/>
              </a:p>
              <a:p>
                <a:r>
                  <a:rPr lang="en-US" dirty="0"/>
                  <a:t>As a result, we obtain: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The subscript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related to the one of the discrete set of velocities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4862F31-5907-4EB7-B8FE-57E13F4A5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531" y="1129226"/>
                <a:ext cx="10114625" cy="5177508"/>
              </a:xfrm>
              <a:prstGeom prst="rect">
                <a:avLst/>
              </a:prstGeom>
              <a:blipFill>
                <a:blip r:embed="rId2"/>
                <a:stretch>
                  <a:fillRect l="-482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78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B1CAE-42D8-4E8B-A25E-58C9AD26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pPr marL="457200" lvl="1" algn="ctr">
              <a:lnSpc>
                <a:spcPct val="150000"/>
              </a:lnSpc>
            </a:pPr>
            <a:r>
              <a:rPr lang="en-US" sz="2800" dirty="0"/>
              <a:t>Discretization of equations. BGK model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3B251B2-358B-4F12-919E-DE2B3E22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8E922C6-BD36-4F99-BE2F-A2FD4CB4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4862F31-5907-4EB7-B8FE-57E13F4A53D6}"/>
                  </a:ext>
                </a:extLst>
              </p:cNvPr>
              <p:cNvSpPr/>
              <p:nvPr/>
            </p:nvSpPr>
            <p:spPr>
              <a:xfrm>
                <a:off x="1630531" y="1209125"/>
                <a:ext cx="10114625" cy="20461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ru-RU" dirty="0"/>
              </a:p>
              <a:p>
                <a:r>
                  <a:rPr lang="en-US" dirty="0"/>
                  <a:t>The subscript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related to the one of the discrete set of velocities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pPr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4862F31-5907-4EB7-B8FE-57E13F4A5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531" y="1209125"/>
                <a:ext cx="10114625" cy="2046138"/>
              </a:xfrm>
              <a:prstGeom prst="rect">
                <a:avLst/>
              </a:prstGeo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">
            <a:extLst>
              <a:ext uri="{FF2B5EF4-FFF2-40B4-BE49-F238E27FC236}">
                <a16:creationId xmlns:a16="http://schemas.microsoft.com/office/drawing/2014/main" id="{B152B817-22D9-4988-B95C-34F4EE8E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40" y="2601455"/>
            <a:ext cx="11015621" cy="26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5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B1CAE-42D8-4E8B-A25E-58C9AD26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pPr marL="457200" lvl="1" algn="ctr">
              <a:lnSpc>
                <a:spcPct val="150000"/>
              </a:lnSpc>
            </a:pPr>
            <a:r>
              <a:rPr lang="en-US" sz="2800" dirty="0"/>
              <a:t>Discretization of equations. BGK model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3B251B2-358B-4F12-919E-DE2B3E22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8E922C6-BD36-4F99-BE2F-A2FD4CB4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1A3B50-6B53-4C61-854E-2E4E2C69F995}"/>
                  </a:ext>
                </a:extLst>
              </p:cNvPr>
              <p:cNvSpPr/>
              <p:nvPr/>
            </p:nvSpPr>
            <p:spPr>
              <a:xfrm>
                <a:off x="1630531" y="969428"/>
                <a:ext cx="10114625" cy="2095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subscript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related to the one of the discrete set of velocities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Problem: How to discretize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1A3B50-6B53-4C61-854E-2E4E2C69F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531" y="969428"/>
                <a:ext cx="10114625" cy="2095382"/>
              </a:xfrm>
              <a:prstGeom prst="rect">
                <a:avLst/>
              </a:prstGeo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CC67DEC2-8E7B-440C-8594-8573242FF02D}"/>
                  </a:ext>
                </a:extLst>
              </p:cNvPr>
              <p:cNvSpPr/>
              <p:nvPr/>
            </p:nvSpPr>
            <p:spPr>
              <a:xfrm>
                <a:off x="4893373" y="2576538"/>
                <a:ext cx="2833724" cy="76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p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CC67DEC2-8E7B-440C-8594-8573242F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73" y="2576538"/>
                <a:ext cx="2833724" cy="760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6">
                <a:extLst>
                  <a:ext uri="{FF2B5EF4-FFF2-40B4-BE49-F238E27FC236}">
                    <a16:creationId xmlns:a16="http://schemas.microsoft.com/office/drawing/2014/main" id="{0937F910-73B4-4712-AB29-9398ED018467}"/>
                  </a:ext>
                </a:extLst>
              </p:cNvPr>
              <p:cNvSpPr/>
              <p:nvPr/>
            </p:nvSpPr>
            <p:spPr>
              <a:xfrm>
                <a:off x="1608701" y="3574541"/>
                <a:ext cx="9790227" cy="2729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– universal gas constant,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temperature,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– dimensions,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- velocity vector,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- macroscopic velocity of gas.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!! It is for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we want to find the probability density!!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already assumed that the molar mass is equal 1 (it doesn’t matter, only macroscopy density does).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What means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? It is transition to the local frame of reference.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Velocity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normalized to the local macroscopic velocity.</a:t>
                </a:r>
              </a:p>
            </p:txBody>
          </p:sp>
        </mc:Choice>
        <mc:Fallback>
          <p:sp>
            <p:nvSpPr>
              <p:cNvPr id="16" name="Rectangle 6">
                <a:extLst>
                  <a:ext uri="{FF2B5EF4-FFF2-40B4-BE49-F238E27FC236}">
                    <a16:creationId xmlns:a16="http://schemas.microsoft.com/office/drawing/2014/main" id="{0937F910-73B4-4712-AB29-9398ED018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01" y="3574541"/>
                <a:ext cx="9790227" cy="2729530"/>
              </a:xfrm>
              <a:prstGeom prst="rect">
                <a:avLst/>
              </a:prstGeom>
              <a:blipFill>
                <a:blip r:embed="rId4"/>
                <a:stretch>
                  <a:fillRect l="-560"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16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B1CAE-42D8-4E8B-A25E-58C9AD26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pPr marL="457200" lvl="1" algn="ctr">
              <a:lnSpc>
                <a:spcPct val="150000"/>
              </a:lnSpc>
            </a:pPr>
            <a:r>
              <a:rPr lang="en-US" sz="2800" dirty="0"/>
              <a:t>Discretization of equations. BGK model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3B251B2-358B-4F12-919E-DE2B3E22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94879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8E922C6-BD36-4F99-BE2F-A2FD4CB4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65227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1A3B50-6B53-4C61-854E-2E4E2C69F995}"/>
                  </a:ext>
                </a:extLst>
              </p:cNvPr>
              <p:cNvSpPr/>
              <p:nvPr/>
            </p:nvSpPr>
            <p:spPr>
              <a:xfrm>
                <a:off x="1630531" y="969428"/>
                <a:ext cx="10114625" cy="2095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subscript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related to the one of the discrete set of velocities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Problem: How to discretize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1A3B50-6B53-4C61-854E-2E4E2C69F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531" y="969428"/>
                <a:ext cx="10114625" cy="2095382"/>
              </a:xfrm>
              <a:prstGeom prst="rect">
                <a:avLst/>
              </a:prstGeo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624B287-8778-49B4-9456-C18B2E2854F4}"/>
                  </a:ext>
                </a:extLst>
              </p:cNvPr>
              <p:cNvSpPr/>
              <p:nvPr/>
            </p:nvSpPr>
            <p:spPr>
              <a:xfrm>
                <a:off x="1103790" y="2656288"/>
                <a:ext cx="6096000" cy="15454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624B287-8778-49B4-9456-C18B2E2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90" y="2656288"/>
                <a:ext cx="6096000" cy="1545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AFF3B7D-1B7F-4A11-853A-862F2D5C0FEE}"/>
                  </a:ext>
                </a:extLst>
              </p:cNvPr>
              <p:cNvSpPr/>
              <p:nvPr/>
            </p:nvSpPr>
            <p:spPr>
              <a:xfrm>
                <a:off x="1576751" y="4339920"/>
                <a:ext cx="8051882" cy="929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try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dirty="0"/>
                  <a:t> and summarize after that by number of direction – it will not be agreement!</a:t>
                </a: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AFF3B7D-1B7F-4A11-853A-862F2D5C0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51" y="4339920"/>
                <a:ext cx="8051882" cy="929613"/>
              </a:xfrm>
              <a:prstGeom prst="rect">
                <a:avLst/>
              </a:prstGeom>
              <a:blipFill>
                <a:blip r:embed="rId4"/>
                <a:stretch>
                  <a:fillRect l="-681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2FD8774C-914F-4344-B9E3-98140246F83D}"/>
                  </a:ext>
                </a:extLst>
              </p:cNvPr>
              <p:cNvSpPr/>
              <p:nvPr/>
            </p:nvSpPr>
            <p:spPr>
              <a:xfrm>
                <a:off x="7199790" y="2942349"/>
                <a:ext cx="2833724" cy="76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p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2FD8774C-914F-4344-B9E3-98140246F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790" y="2942349"/>
                <a:ext cx="2833724" cy="760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61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124"/>
            <a:ext cx="9144000" cy="1055857"/>
          </a:xfrm>
        </p:spPr>
        <p:txBody>
          <a:bodyPr/>
          <a:lstStyle/>
          <a:p>
            <a:r>
              <a:rPr lang="en-US" b="1" dirty="0"/>
              <a:t>Outline</a:t>
            </a:r>
            <a:endParaRPr lang="ru-RU" b="1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CF15CF0-6E15-4AFB-9BE6-945FD5E0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84847-CC3A-48B5-8922-96E5EDD0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3D68F-810E-4323-B262-C231E4FC02FA}"/>
              </a:ext>
            </a:extLst>
          </p:cNvPr>
          <p:cNvSpPr txBox="1"/>
          <p:nvPr/>
        </p:nvSpPr>
        <p:spPr>
          <a:xfrm>
            <a:off x="874644" y="1342745"/>
            <a:ext cx="6607835" cy="5196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CFD. Relevance and applicability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Advantages of Lattice Boltzmann method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Lattice Boltzmann method in nutshell.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Discretization of equations. BGK model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Discretization of domain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Pros and Cons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can we do with such a model?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Homework tips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112486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DBAA3A-48C3-4F08-8E23-CD774C23DE81}"/>
                  </a:ext>
                </a:extLst>
              </p:cNvPr>
              <p:cNvSpPr/>
              <p:nvPr/>
            </p:nvSpPr>
            <p:spPr>
              <a:xfrm>
                <a:off x="4752717" y="3335115"/>
                <a:ext cx="2833724" cy="76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p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DBAA3A-48C3-4F08-8E23-CD774C23D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17" y="3335115"/>
                <a:ext cx="2833724" cy="760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85986E-03F3-48A0-BB20-419F4C1D562B}"/>
                  </a:ext>
                </a:extLst>
              </p:cNvPr>
              <p:cNvSpPr/>
              <p:nvPr/>
            </p:nvSpPr>
            <p:spPr>
              <a:xfrm>
                <a:off x="980888" y="1165383"/>
                <a:ext cx="10583299" cy="2322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There is an approach in of approximation of smooth functions in numerical modeling – expansion in Terms of Taylor series.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2200" dirty="0"/>
              </a:p>
              <a:p>
                <a:r>
                  <a:rPr lang="en-US" sz="2200" dirty="0"/>
                  <a:t>But it still will be not enough to converge to macroscopic variables. It also needed to compute “weight” coefficients.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85986E-03F3-48A0-BB20-419F4C1D5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88" y="1165383"/>
                <a:ext cx="10583299" cy="2322624"/>
              </a:xfrm>
              <a:prstGeom prst="rect">
                <a:avLst/>
              </a:prstGeom>
              <a:blipFill>
                <a:blip r:embed="rId3"/>
                <a:stretch>
                  <a:fillRect l="-749" t="-1837" b="-4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5500F2D-99F3-479B-BD5E-34EC142536CA}"/>
              </a:ext>
            </a:extLst>
          </p:cNvPr>
          <p:cNvSpPr/>
          <p:nvPr/>
        </p:nvSpPr>
        <p:spPr>
          <a:xfrm>
            <a:off x="6826370" y="6270755"/>
            <a:ext cx="6622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*</a:t>
            </a:r>
            <a:r>
              <a:rPr lang="en-US" sz="1400" i="1" dirty="0" err="1"/>
              <a:t>Xiaoyi</a:t>
            </a:r>
            <a:r>
              <a:rPr lang="en-US" sz="1400" i="1" dirty="0"/>
              <a:t> He and Li-Shi Luo (1997) Phys. Rev. E </a:t>
            </a:r>
            <a:r>
              <a:rPr lang="en-US" sz="1400" b="1" i="1" dirty="0"/>
              <a:t>56</a:t>
            </a:r>
            <a:r>
              <a:rPr lang="en-US" sz="1400" i="1" dirty="0"/>
              <a:t>, 6811 </a:t>
            </a:r>
          </a:p>
          <a:p>
            <a:r>
              <a:rPr lang="en-US" sz="1400" i="1" dirty="0"/>
              <a:t>https://journals.aps.org/pre/abstract/10.1103/PhysRevE.56.6811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93E0DA-076C-4CEB-A486-A0B2CBAEC1C6}"/>
                  </a:ext>
                </a:extLst>
              </p:cNvPr>
              <p:cNvSpPr/>
              <p:nvPr/>
            </p:nvSpPr>
            <p:spPr>
              <a:xfrm>
                <a:off x="3853198" y="4136797"/>
                <a:ext cx="4343560" cy="859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⊺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⊺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93E0DA-076C-4CEB-A486-A0B2CBAEC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198" y="4136797"/>
                <a:ext cx="4343560" cy="859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5C54E5D-6FC1-4EA9-95C8-C26501B1B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05" y="5474007"/>
            <a:ext cx="2771775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2C25B-A6CF-4BD5-AB5C-889899BCF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351" y="5440670"/>
            <a:ext cx="3076575" cy="10191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5521B0-2622-4D5E-B918-22BD391EA050}"/>
              </a:ext>
            </a:extLst>
          </p:cNvPr>
          <p:cNvSpPr/>
          <p:nvPr/>
        </p:nvSpPr>
        <p:spPr>
          <a:xfrm>
            <a:off x="697405" y="4976445"/>
            <a:ext cx="105832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D2Q9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1B734-935A-4AFF-8DF5-95F6C729C91E}"/>
              </a:ext>
            </a:extLst>
          </p:cNvPr>
          <p:cNvSpPr/>
          <p:nvPr/>
        </p:nvSpPr>
        <p:spPr>
          <a:xfrm>
            <a:off x="3369696" y="4996520"/>
            <a:ext cx="105832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D3Q19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6A2A7B3-08D9-4FCE-B6BD-2F822A6D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C2D85623-4A31-4E22-885C-563A98BE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CF9002C-401B-4680-BB29-989CC1D53DC8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7852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 algn="ctr">
              <a:lnSpc>
                <a:spcPct val="150000"/>
              </a:lnSpc>
            </a:pPr>
            <a:r>
              <a:rPr lang="en-US" sz="2800" kern="0">
                <a:solidFill>
                  <a:sysClr val="windowText" lastClr="000000"/>
                </a:solidFill>
              </a:rPr>
              <a:t>Discretization of equations. BGK model</a:t>
            </a:r>
            <a:endParaRPr lang="en-US" sz="2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2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DBAA3A-48C3-4F08-8E23-CD774C23DE81}"/>
                  </a:ext>
                </a:extLst>
              </p:cNvPr>
              <p:cNvSpPr/>
              <p:nvPr/>
            </p:nvSpPr>
            <p:spPr>
              <a:xfrm>
                <a:off x="980888" y="1983682"/>
                <a:ext cx="2833724" cy="76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p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DBAA3A-48C3-4F08-8E23-CD774C23D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88" y="1983682"/>
                <a:ext cx="2833724" cy="760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985986E-03F3-48A0-BB20-419F4C1D562B}"/>
              </a:ext>
            </a:extLst>
          </p:cNvPr>
          <p:cNvSpPr/>
          <p:nvPr/>
        </p:nvSpPr>
        <p:spPr>
          <a:xfrm>
            <a:off x="980888" y="1165383"/>
            <a:ext cx="1058329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Remark: R and T are not in SI.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00F2D-99F3-479B-BD5E-34EC142536CA}"/>
              </a:ext>
            </a:extLst>
          </p:cNvPr>
          <p:cNvSpPr/>
          <p:nvPr/>
        </p:nvSpPr>
        <p:spPr>
          <a:xfrm>
            <a:off x="6826370" y="6270755"/>
            <a:ext cx="6622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*</a:t>
            </a:r>
            <a:r>
              <a:rPr lang="en-US" sz="1400" i="1" dirty="0" err="1"/>
              <a:t>Xiaoyi</a:t>
            </a:r>
            <a:r>
              <a:rPr lang="en-US" sz="1400" i="1" dirty="0"/>
              <a:t> He and Li-Shi Luo (1997) Phys. Rev. E </a:t>
            </a:r>
            <a:r>
              <a:rPr lang="en-US" sz="1400" b="1" i="1" dirty="0"/>
              <a:t>56</a:t>
            </a:r>
            <a:r>
              <a:rPr lang="en-US" sz="1400" i="1" dirty="0"/>
              <a:t>, 6811 </a:t>
            </a:r>
          </a:p>
          <a:p>
            <a:r>
              <a:rPr lang="en-US" sz="1400" i="1" dirty="0"/>
              <a:t>https://journals.aps.org/pre/abstract/10.1103/PhysRevE.56.6811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93E0DA-076C-4CEB-A486-A0B2CBAEC1C6}"/>
                  </a:ext>
                </a:extLst>
              </p:cNvPr>
              <p:cNvSpPr/>
              <p:nvPr/>
            </p:nvSpPr>
            <p:spPr>
              <a:xfrm>
                <a:off x="980888" y="2925551"/>
                <a:ext cx="4343560" cy="859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⊺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⊺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93E0DA-076C-4CEB-A486-A0B2CBAEC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88" y="2925551"/>
                <a:ext cx="4343560" cy="8597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5C54E5D-6FC1-4EA9-95C8-C26501B1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05" y="5474007"/>
            <a:ext cx="2771775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2C25B-A6CF-4BD5-AB5C-889899BCF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351" y="5440670"/>
            <a:ext cx="3076575" cy="10191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5521B0-2622-4D5E-B918-22BD391EA050}"/>
              </a:ext>
            </a:extLst>
          </p:cNvPr>
          <p:cNvSpPr/>
          <p:nvPr/>
        </p:nvSpPr>
        <p:spPr>
          <a:xfrm>
            <a:off x="697405" y="4976445"/>
            <a:ext cx="105832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D2Q9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1B734-935A-4AFF-8DF5-95F6C729C91E}"/>
              </a:ext>
            </a:extLst>
          </p:cNvPr>
          <p:cNvSpPr/>
          <p:nvPr/>
        </p:nvSpPr>
        <p:spPr>
          <a:xfrm>
            <a:off x="3369696" y="4996520"/>
            <a:ext cx="105832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D3Q19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9507EE-9EFB-436A-B6F9-46402F03758C}"/>
                  </a:ext>
                </a:extLst>
              </p:cNvPr>
              <p:cNvSpPr/>
              <p:nvPr/>
            </p:nvSpPr>
            <p:spPr>
              <a:xfrm>
                <a:off x="5745132" y="3652073"/>
                <a:ext cx="4502643" cy="501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</m:sSubSup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e>
                    </m:ra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- </a:t>
                </a:r>
                <a:r>
                  <a:rPr lang="ru-RU" dirty="0"/>
                  <a:t>«</a:t>
                </a:r>
                <a:r>
                  <a:rPr lang="en-US" dirty="0"/>
                  <a:t>speed of sound</a:t>
                </a:r>
                <a:r>
                  <a:rPr lang="ru-RU" dirty="0"/>
                  <a:t>»</a:t>
                </a:r>
                <a:r>
                  <a:rPr lang="en-US" dirty="0"/>
                  <a:t> in system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9507EE-9EFB-436A-B6F9-46402F037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132" y="3652073"/>
                <a:ext cx="4502643" cy="501099"/>
              </a:xfrm>
              <a:prstGeom prst="rect">
                <a:avLst/>
              </a:prstGeom>
              <a:blipFill>
                <a:blip r:embed="rId6"/>
                <a:stretch>
                  <a:fillRect r="-54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CDFABC1-A4BE-4206-AA6A-84CC44A0D11A}"/>
                  </a:ext>
                </a:extLst>
              </p:cNvPr>
              <p:cNvSpPr/>
              <p:nvPr/>
            </p:nvSpPr>
            <p:spPr>
              <a:xfrm>
                <a:off x="5663953" y="1720593"/>
                <a:ext cx="6596109" cy="493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Speed of propagation of perturbations between nodes: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CDFABC1-A4BE-4206-AA6A-84CC44A0D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3" y="1720593"/>
                <a:ext cx="6596109" cy="493468"/>
              </a:xfrm>
              <a:prstGeom prst="rect">
                <a:avLst/>
              </a:prstGeom>
              <a:blipFill>
                <a:blip r:embed="rId7"/>
                <a:stretch>
                  <a:fillRect l="-7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EFD328E-0EDC-4DA1-A410-5F145159F2BA}"/>
                  </a:ext>
                </a:extLst>
              </p:cNvPr>
              <p:cNvSpPr/>
              <p:nvPr/>
            </p:nvSpPr>
            <p:spPr>
              <a:xfrm>
                <a:off x="5663953" y="2363690"/>
                <a:ext cx="6596109" cy="1210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Speed of propagation = speed of sound</a:t>
                </a:r>
              </a:p>
              <a:p>
                <a:endParaRPr lang="en-US" dirty="0"/>
              </a:p>
              <a:p>
                <a:r>
                  <a:rPr lang="en-US" dirty="0"/>
                  <a:t>Speed of sound: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𝑝h𝑦𝑠</m:t>
                        </m:r>
                      </m:sup>
                    </m:sSubSup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EFD328E-0EDC-4DA1-A410-5F145159F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3" y="2363690"/>
                <a:ext cx="6596109" cy="1210011"/>
              </a:xfrm>
              <a:prstGeom prst="rect">
                <a:avLst/>
              </a:prstGeom>
              <a:blipFill>
                <a:blip r:embed="rId8"/>
                <a:stretch>
                  <a:fillRect l="-739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2">
                <a:extLst>
                  <a:ext uri="{FF2B5EF4-FFF2-40B4-BE49-F238E27FC236}">
                    <a16:creationId xmlns:a16="http://schemas.microsoft.com/office/drawing/2014/main" id="{248E7E61-3B69-4401-9240-9C1017F4A3AD}"/>
                  </a:ext>
                </a:extLst>
              </p:cNvPr>
              <p:cNvSpPr/>
              <p:nvPr/>
            </p:nvSpPr>
            <p:spPr>
              <a:xfrm>
                <a:off x="980888" y="3851949"/>
                <a:ext cx="4277581" cy="877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⊺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⊺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" name="Rectangle 12">
                <a:extLst>
                  <a:ext uri="{FF2B5EF4-FFF2-40B4-BE49-F238E27FC236}">
                    <a16:creationId xmlns:a16="http://schemas.microsoft.com/office/drawing/2014/main" id="{248E7E61-3B69-4401-9240-9C1017F4A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88" y="3851949"/>
                <a:ext cx="4277581" cy="877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3">
                <a:extLst>
                  <a:ext uri="{FF2B5EF4-FFF2-40B4-BE49-F238E27FC236}">
                    <a16:creationId xmlns:a16="http://schemas.microsoft.com/office/drawing/2014/main" id="{DE1AA79A-00D1-4A04-A234-D7FF995EF6F6}"/>
                  </a:ext>
                </a:extLst>
              </p:cNvPr>
              <p:cNvSpPr/>
              <p:nvPr/>
            </p:nvSpPr>
            <p:spPr>
              <a:xfrm>
                <a:off x="7156682" y="4565632"/>
                <a:ext cx="3886257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Limitation on the choice of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ectangle 13">
                <a:extLst>
                  <a:ext uri="{FF2B5EF4-FFF2-40B4-BE49-F238E27FC236}">
                    <a16:creationId xmlns:a16="http://schemas.microsoft.com/office/drawing/2014/main" id="{DE1AA79A-00D1-4A04-A234-D7FF995EF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2" y="4565632"/>
                <a:ext cx="3886257" cy="646331"/>
              </a:xfrm>
              <a:prstGeom prst="rect">
                <a:avLst/>
              </a:prstGeom>
              <a:blipFill>
                <a:blip r:embed="rId10"/>
                <a:stretch>
                  <a:fillRect l="-1250" t="-4630" r="-3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A01F26B-8370-4A0D-AD0A-B7C38C5B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pPr marL="457200" lvl="1" algn="ctr">
              <a:lnSpc>
                <a:spcPct val="150000"/>
              </a:lnSpc>
            </a:pPr>
            <a:r>
              <a:rPr lang="en-US" sz="2800" dirty="0"/>
              <a:t>Discretization of equations. BGK model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12BC3E39-C5C0-4ECA-BDDC-10A31926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95145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23610F62-BB8F-44CE-887B-1FAC1259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65493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4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B1CAE-42D8-4E8B-A25E-58C9AD26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pPr marL="457200" lvl="1" algn="ctr">
              <a:lnSpc>
                <a:spcPct val="150000"/>
              </a:lnSpc>
            </a:pPr>
            <a:r>
              <a:rPr lang="en-US" sz="2800" dirty="0"/>
              <a:t>Discretization of equations. BGK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DD57D-F8AC-46A2-878C-2F3E557E4BB1}"/>
              </a:ext>
            </a:extLst>
          </p:cNvPr>
          <p:cNvSpPr txBox="1"/>
          <p:nvPr/>
        </p:nvSpPr>
        <p:spPr>
          <a:xfrm>
            <a:off x="8855429" y="4454161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Streaming step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FE333-C194-4985-80A3-079DD7DB5A1A}"/>
              </a:ext>
            </a:extLst>
          </p:cNvPr>
          <p:cNvSpPr txBox="1"/>
          <p:nvPr/>
        </p:nvSpPr>
        <p:spPr>
          <a:xfrm>
            <a:off x="8855429" y="5164320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Collision step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3B251B2-358B-4F12-919E-DE2B3E22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8E922C6-BD36-4F99-BE2F-A2FD4CB4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1A3B50-6B53-4C61-854E-2E4E2C69F995}"/>
                  </a:ext>
                </a:extLst>
              </p:cNvPr>
              <p:cNvSpPr/>
              <p:nvPr/>
            </p:nvSpPr>
            <p:spPr>
              <a:xfrm>
                <a:off x="1683797" y="1126062"/>
                <a:ext cx="10114625" cy="543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subscript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related to the one of the discrete set of velocities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ru-RU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trike="sngStrike" dirty="0">
                    <a:solidFill>
                      <a:srgbClr val="C00000"/>
                    </a:solidFill>
                  </a:rPr>
                  <a:t>How to discretize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trike="sngStrike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trike="sngStrike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trike="sngStrike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strike="sngStrike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When calculate equilibrium distribution?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completing the computation scheme its more relevant to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,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node.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Then, equation above may be divided into two components:</a:t>
                </a:r>
              </a:p>
              <a:p>
                <a:endParaRPr lang="en-US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τ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last, but not least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Relaxation time.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1A3B50-6B53-4C61-854E-2E4E2C69F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797" y="1126062"/>
                <a:ext cx="10114625" cy="5436873"/>
              </a:xfrm>
              <a:prstGeom prst="rect">
                <a:avLst/>
              </a:prstGeo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AA4E0A-70BD-4136-8836-ABF976B61FD3}"/>
                  </a:ext>
                </a:extLst>
              </p:cNvPr>
              <p:cNvSpPr txBox="1"/>
              <p:nvPr/>
            </p:nvSpPr>
            <p:spPr>
              <a:xfrm>
                <a:off x="6741109" y="6298102"/>
                <a:ext cx="2650584" cy="50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AA4E0A-70BD-4136-8836-ABF976B6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109" y="6298102"/>
                <a:ext cx="2650584" cy="50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E276582A-856B-425B-99A1-4BA1E4D5EE09}"/>
                  </a:ext>
                </a:extLst>
              </p:cNvPr>
              <p:cNvSpPr/>
              <p:nvPr/>
            </p:nvSpPr>
            <p:spPr>
              <a:xfrm>
                <a:off x="1895270" y="6378269"/>
                <a:ext cx="30038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– kinematic viscosity of fluid</a:t>
                </a: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E276582A-856B-425B-99A1-4BA1E4D5E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270" y="6378269"/>
                <a:ext cx="3003836" cy="369332"/>
              </a:xfrm>
              <a:prstGeom prst="rect">
                <a:avLst/>
              </a:prstGeom>
              <a:blipFill>
                <a:blip r:embed="rId4"/>
                <a:stretch>
                  <a:fillRect t="-8197" r="-101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732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B1CAE-42D8-4E8B-A25E-58C9AD26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Lattice Boltzmann Method in Nutshell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7995E5-C4E0-4201-852B-2AFB09914501}"/>
              </a:ext>
            </a:extLst>
          </p:cNvPr>
          <p:cNvSpPr/>
          <p:nvPr/>
        </p:nvSpPr>
        <p:spPr>
          <a:xfrm>
            <a:off x="950694" y="1094164"/>
            <a:ext cx="10290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discretization of velocities directions mass and macroscopic velocity in every node will be equal to: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9D40E9-76F8-448F-8606-1AC74F6A40A0}"/>
                  </a:ext>
                </a:extLst>
              </p:cNvPr>
              <p:cNvSpPr/>
              <p:nvPr/>
            </p:nvSpPr>
            <p:spPr>
              <a:xfrm>
                <a:off x="5001087" y="1653112"/>
                <a:ext cx="6096000" cy="14911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9D40E9-76F8-448F-8606-1AC74F6A4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087" y="1653112"/>
                <a:ext cx="6096000" cy="1491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F9C74C-630B-42DB-93FB-6DAAA056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04" y="3369430"/>
            <a:ext cx="11465540" cy="2588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5B72832-13E6-4F69-9A24-0C272565AB2C}"/>
                  </a:ext>
                </a:extLst>
              </p:cNvPr>
              <p:cNvSpPr/>
              <p:nvPr/>
            </p:nvSpPr>
            <p:spPr>
              <a:xfrm>
                <a:off x="2106967" y="1789752"/>
                <a:ext cx="6096000" cy="12178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τ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5B72832-13E6-4F69-9A24-0C272565A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67" y="1789752"/>
                <a:ext cx="6096000" cy="121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676E732-6F2C-4132-ABEF-C52E9443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94879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B82B906-BF8F-4A4E-B45F-E4114175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65227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18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E5DC1BB-DC81-40CA-B7EA-F762B9438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LBM Initialization and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9985E2F-231F-4F4E-85A7-17A6519EB1C4}"/>
                  </a:ext>
                </a:extLst>
              </p:cNvPr>
              <p:cNvSpPr/>
              <p:nvPr/>
            </p:nvSpPr>
            <p:spPr>
              <a:xfrm>
                <a:off x="1214444" y="1454126"/>
                <a:ext cx="11767668" cy="747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Initialization: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9985E2F-231F-4F4E-85A7-17A6519EB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44" y="1454126"/>
                <a:ext cx="11767668" cy="747897"/>
              </a:xfrm>
              <a:prstGeom prst="rect">
                <a:avLst/>
              </a:prstGeom>
              <a:blipFill>
                <a:blip r:embed="rId2"/>
                <a:stretch>
                  <a:fillRect l="-518" t="-491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EF3FF4-3CC7-4FB6-8E37-BD36D4D94CBC}"/>
                  </a:ext>
                </a:extLst>
              </p:cNvPr>
              <p:cNvSpPr txBox="1"/>
              <p:nvPr/>
            </p:nvSpPr>
            <p:spPr>
              <a:xfrm>
                <a:off x="1139422" y="2604506"/>
                <a:ext cx="11373968" cy="2889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Computation loop:</a:t>
                </a:r>
              </a:p>
              <a:p>
                <a:endParaRPr lang="en-US" sz="2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200" dirty="0"/>
                  <a:t>Compute the fluid density and velocity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200" dirty="0"/>
                  <a:t>Compute the equilibrium populations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endParaRPr lang="en-US" sz="2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200" dirty="0"/>
                  <a:t>Apply collision to find post-collision populations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endParaRPr lang="en-US" sz="2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200" dirty="0"/>
                  <a:t>Stream populations at boundaries according to the local boundary conditions.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200" dirty="0"/>
                  <a:t>Stream populations.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200" dirty="0"/>
                  <a:t>Increment the time step and go back to step 1.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EF3FF4-3CC7-4FB6-8E37-BD36D4D9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22" y="2604506"/>
                <a:ext cx="11373968" cy="2889317"/>
              </a:xfrm>
              <a:prstGeom prst="rect">
                <a:avLst/>
              </a:prstGeom>
              <a:blipFill>
                <a:blip r:embed="rId3"/>
                <a:stretch>
                  <a:fillRect l="-750" t="-1477" b="-3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40D5FD-336F-4D6D-A349-1CE314BF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FEF2E28-A4AA-49D6-8DEF-FB3CFEA5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77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E5DC1BB-DC81-40CA-B7EA-F762B9438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Boundary conditions in LBM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85E2F-231F-4F4E-85A7-17A6519EB1C4}"/>
              </a:ext>
            </a:extLst>
          </p:cNvPr>
          <p:cNvSpPr/>
          <p:nvPr/>
        </p:nvSpPr>
        <p:spPr>
          <a:xfrm>
            <a:off x="1214444" y="1454126"/>
            <a:ext cx="100335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ea typeface="Cambria Math" panose="02040503050406030204" pitchFamily="18" charset="0"/>
              </a:rPr>
              <a:t>There are a great many variations of boundary conditions</a:t>
            </a:r>
            <a:r>
              <a:rPr lang="ru-RU" sz="2000" dirty="0">
                <a:ea typeface="Cambria Math" panose="02040503050406030204" pitchFamily="18" charset="0"/>
              </a:rPr>
              <a:t> </a:t>
            </a:r>
            <a:r>
              <a:rPr lang="en-US" sz="2000" dirty="0">
                <a:ea typeface="Cambria Math" panose="02040503050406030204" pitchFamily="18" charset="0"/>
              </a:rPr>
              <a:t>for Lattice Boltzmann method. I’ll show the simplest and most popular of them.</a:t>
            </a:r>
          </a:p>
          <a:p>
            <a:endParaRPr lang="en-US" sz="2000" dirty="0">
              <a:ea typeface="Cambria Math" panose="02040503050406030204" pitchFamily="18" charset="0"/>
            </a:endParaRPr>
          </a:p>
          <a:p>
            <a:r>
              <a:rPr lang="en-US" sz="2000" dirty="0">
                <a:ea typeface="Cambria Math" panose="02040503050406030204" pitchFamily="18" charset="0"/>
              </a:rPr>
              <a:t>It is called “bounce-back” boundary condition. The physical meaning of this BC – no-slip for velocity.</a:t>
            </a:r>
          </a:p>
        </p:txBody>
      </p:sp>
      <p:pic>
        <p:nvPicPr>
          <p:cNvPr id="2050" name="Picture 2" descr="No-slip boundary condition (bounce-back boundary condition) for the... |  Download Scientific Diagram">
            <a:extLst>
              <a:ext uri="{FF2B5EF4-FFF2-40B4-BE49-F238E27FC236}">
                <a16:creationId xmlns:a16="http://schemas.microsoft.com/office/drawing/2014/main" id="{52F5920A-EE5D-47E6-9F1D-2A0DEA62F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38" y="2955247"/>
            <a:ext cx="809625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11E398E-4361-4CD6-A9C6-50591A99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Lattice Boltzmann Method in nutshell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ECE21-2D75-4492-B32C-430300C2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0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124"/>
            <a:ext cx="9144000" cy="1055857"/>
          </a:xfrm>
        </p:spPr>
        <p:txBody>
          <a:bodyPr/>
          <a:lstStyle/>
          <a:p>
            <a:r>
              <a:rPr lang="en-US" b="1" dirty="0"/>
              <a:t>Outline</a:t>
            </a:r>
            <a:endParaRPr lang="ru-RU" b="1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CF15CF0-6E15-4AFB-9BE6-945FD5E0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84847-CC3A-48B5-8922-96E5EDD0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3D68F-810E-4323-B262-C231E4FC02FA}"/>
              </a:ext>
            </a:extLst>
          </p:cNvPr>
          <p:cNvSpPr txBox="1"/>
          <p:nvPr/>
        </p:nvSpPr>
        <p:spPr>
          <a:xfrm>
            <a:off x="874644" y="1342745"/>
            <a:ext cx="6607835" cy="5196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CFD. Relevance and applicability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Advantages of Lattice Boltzmann method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Lattice Boltzmann method in nutshell.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Discretization of equations. BGK model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Discretization of domain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Pros and Cons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can we do with such a model?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Homework tips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3007307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4D5F5C8-578E-4CAF-88AF-7C2FC3D80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187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Lattice Boltzmann Method</a:t>
            </a:r>
            <a:r>
              <a:rPr lang="ru-RU" sz="4000" dirty="0"/>
              <a:t> </a:t>
            </a:r>
            <a:r>
              <a:rPr lang="en-US" sz="4000" dirty="0"/>
              <a:t>pros and cons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34CFB2-8534-4181-8E8F-3E9050BEF7B7}"/>
              </a:ext>
            </a:extLst>
          </p:cNvPr>
          <p:cNvSpPr/>
          <p:nvPr/>
        </p:nvSpPr>
        <p:spPr>
          <a:xfrm>
            <a:off x="672210" y="1337248"/>
            <a:ext cx="108475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Simplicity and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computations are local, its easy to </a:t>
            </a:r>
            <a:r>
              <a:rPr lang="en-US" sz="2000" i="1" dirty="0"/>
              <a:t>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LBM is well suited to simulating mass-conserving flows in complex geometries such as porous media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Moving boundaries that conserve mass can be implemented particularly well in the LBM making it an attractive method for </a:t>
            </a:r>
            <a:r>
              <a:rPr lang="en-US" sz="2000" i="1" dirty="0"/>
              <a:t>soft matter simulations.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Wide range of </a:t>
            </a:r>
            <a:r>
              <a:rPr lang="en-US" sz="2000" i="1" dirty="0"/>
              <a:t>multiphase and multicomponent methods</a:t>
            </a:r>
            <a:r>
              <a:rPr lang="en-US" sz="2000" dirty="0"/>
              <a:t> available for the LBM.</a:t>
            </a:r>
          </a:p>
          <a:p>
            <a:endParaRPr lang="en-US" sz="2000" dirty="0"/>
          </a:p>
          <a:p>
            <a:r>
              <a:rPr lang="en-US" sz="2000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LBM is memory-intensive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Is not particularly efficient for simulating steady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Non-compressible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LBM is not appropriate for directly simulating long-range propagation of sound at realistic viscosities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CCCB5-5C02-4BD1-974F-5D3C1F0B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LBM pros and cons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833A2-DDC1-4A2A-9ADB-12402DE1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60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BBDBFD5-4607-402F-A641-93BE5E047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879" y="310718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LBM Packages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2CF2A7-B496-49F5-AE27-0F3725DBA7F2}"/>
              </a:ext>
            </a:extLst>
          </p:cNvPr>
          <p:cNvSpPr/>
          <p:nvPr/>
        </p:nvSpPr>
        <p:spPr>
          <a:xfrm>
            <a:off x="4344879" y="165928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Open source software: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Palabos</a:t>
            </a:r>
            <a:endParaRPr lang="en-US" sz="28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Open LB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WalLBerla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Ludwig</a:t>
            </a:r>
          </a:p>
          <a:p>
            <a:r>
              <a:rPr lang="en-US" sz="2800" dirty="0"/>
              <a:t>Commercial packages</a:t>
            </a:r>
            <a:r>
              <a:rPr lang="en-US" sz="2800" b="1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Dassault systems </a:t>
            </a:r>
            <a:r>
              <a:rPr lang="en-US" sz="2800" dirty="0" err="1"/>
              <a:t>PowerFlow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ANSYS Discovery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AE48F-79D1-4556-A34D-23B97D66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LBM pros and cons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1E57C-E052-49FC-A3FB-9CB531EC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44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124"/>
            <a:ext cx="9144000" cy="1055857"/>
          </a:xfrm>
        </p:spPr>
        <p:txBody>
          <a:bodyPr/>
          <a:lstStyle/>
          <a:p>
            <a:r>
              <a:rPr lang="en-US" b="1" dirty="0"/>
              <a:t>Outline</a:t>
            </a:r>
            <a:endParaRPr lang="ru-RU" b="1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CF15CF0-6E15-4AFB-9BE6-945FD5E0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84847-CC3A-48B5-8922-96E5EDD0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3D68F-810E-4323-B262-C231E4FC02FA}"/>
              </a:ext>
            </a:extLst>
          </p:cNvPr>
          <p:cNvSpPr txBox="1"/>
          <p:nvPr/>
        </p:nvSpPr>
        <p:spPr>
          <a:xfrm>
            <a:off x="874644" y="1342745"/>
            <a:ext cx="6607835" cy="5196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CFD. Relevance and applicability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Advantages of Lattice Boltzmann method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Lattice Boltzmann method in nutshell.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Discretization of equations. BGK model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Discretization of domain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Pros and Cons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can we do with such a model?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Homework tips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222955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574" y="319089"/>
            <a:ext cx="9144000" cy="10558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Fluid Flow?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214982-A6C8-4B3F-9B48-0FA80A7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CFD. Relevance and applicability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ECC751-6EAE-4FEC-82BA-2109292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6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40">
                <a:extLst>
                  <a:ext uri="{FF2B5EF4-FFF2-40B4-BE49-F238E27FC236}">
                    <a16:creationId xmlns:a16="http://schemas.microsoft.com/office/drawing/2014/main" id="{8C2C3D3C-C3BD-436C-A823-0BA9E1EAC6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496441"/>
                  </p:ext>
                </p:extLst>
              </p:nvPr>
            </p:nvGraphicFramePr>
            <p:xfrm>
              <a:off x="6968008" y="1441351"/>
              <a:ext cx="5127435" cy="2568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9145">
                      <a:extLst>
                        <a:ext uri="{9D8B030D-6E8A-4147-A177-3AD203B41FA5}">
                          <a16:colId xmlns:a16="http://schemas.microsoft.com/office/drawing/2014/main" val="1736770368"/>
                        </a:ext>
                      </a:extLst>
                    </a:gridCol>
                    <a:gridCol w="1709145">
                      <a:extLst>
                        <a:ext uri="{9D8B030D-6E8A-4147-A177-3AD203B41FA5}">
                          <a16:colId xmlns:a16="http://schemas.microsoft.com/office/drawing/2014/main" val="2668030277"/>
                        </a:ext>
                      </a:extLst>
                    </a:gridCol>
                    <a:gridCol w="1709145">
                      <a:extLst>
                        <a:ext uri="{9D8B030D-6E8A-4147-A177-3AD203B41FA5}">
                          <a16:colId xmlns:a16="http://schemas.microsoft.com/office/drawing/2014/main" val="1574266391"/>
                        </a:ext>
                      </a:extLst>
                    </a:gridCol>
                  </a:tblGrid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Colour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465768"/>
                      </a:ext>
                    </a:extLst>
                  </a:tr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Inlet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69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78707"/>
                      </a:ext>
                    </a:extLst>
                  </a:tr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Outlet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460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520553"/>
                      </a:ext>
                    </a:extLst>
                  </a:tr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Symmetry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𝑏𝑜𝑢𝑛𝑑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00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354104"/>
                      </a:ext>
                    </a:extLst>
                  </a:tr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Bounce-Back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Fig.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98979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09368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40">
                <a:extLst>
                  <a:ext uri="{FF2B5EF4-FFF2-40B4-BE49-F238E27FC236}">
                    <a16:creationId xmlns:a16="http://schemas.microsoft.com/office/drawing/2014/main" id="{8C2C3D3C-C3BD-436C-A823-0BA9E1EAC6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496441"/>
                  </p:ext>
                </p:extLst>
              </p:nvPr>
            </p:nvGraphicFramePr>
            <p:xfrm>
              <a:off x="6968008" y="1441351"/>
              <a:ext cx="5127435" cy="2568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9145">
                      <a:extLst>
                        <a:ext uri="{9D8B030D-6E8A-4147-A177-3AD203B41FA5}">
                          <a16:colId xmlns:a16="http://schemas.microsoft.com/office/drawing/2014/main" val="1736770368"/>
                        </a:ext>
                      </a:extLst>
                    </a:gridCol>
                    <a:gridCol w="1709145">
                      <a:extLst>
                        <a:ext uri="{9D8B030D-6E8A-4147-A177-3AD203B41FA5}">
                          <a16:colId xmlns:a16="http://schemas.microsoft.com/office/drawing/2014/main" val="2668030277"/>
                        </a:ext>
                      </a:extLst>
                    </a:gridCol>
                    <a:gridCol w="1709145">
                      <a:extLst>
                        <a:ext uri="{9D8B030D-6E8A-4147-A177-3AD203B41FA5}">
                          <a16:colId xmlns:a16="http://schemas.microsoft.com/office/drawing/2014/main" val="1574266391"/>
                        </a:ext>
                      </a:extLst>
                    </a:gridCol>
                  </a:tblGrid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Colour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465768"/>
                      </a:ext>
                    </a:extLst>
                  </a:tr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Inlet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714" t="-104706" r="-10178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69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78707"/>
                      </a:ext>
                    </a:extLst>
                  </a:tr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Outlet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714" t="-207143" r="-101786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460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520553"/>
                      </a:ext>
                    </a:extLst>
                  </a:tr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Symmetry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714" t="-303529" r="-101786" b="-1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00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354104"/>
                      </a:ext>
                    </a:extLst>
                  </a:tr>
                  <a:tr h="513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Bounce-Back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Fig.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98979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09368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40">
            <a:extLst>
              <a:ext uri="{FF2B5EF4-FFF2-40B4-BE49-F238E27FC236}">
                <a16:creationId xmlns:a16="http://schemas.microsoft.com/office/drawing/2014/main" id="{74DC2519-FF63-4BDB-B1FE-D003A91E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8" y="1037584"/>
            <a:ext cx="5989352" cy="5318765"/>
          </a:xfrm>
          <a:prstGeom prst="rect">
            <a:avLst/>
          </a:prstGeom>
        </p:spPr>
      </p:pic>
      <p:pic>
        <p:nvPicPr>
          <p:cNvPr id="16" name="Picture 2" descr="7: Bounce-back boundary condition. | Download Scientific Diagram">
            <a:extLst>
              <a:ext uri="{FF2B5EF4-FFF2-40B4-BE49-F238E27FC236}">
                <a16:creationId xmlns:a16="http://schemas.microsoft.com/office/drawing/2014/main" id="{446BF049-63F9-403D-80D6-EA513989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4253348"/>
            <a:ext cx="4206263" cy="17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7A2C879-8F7E-47C8-B013-410E41E9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Permeability of rock samples</a:t>
            </a:r>
          </a:p>
        </p:txBody>
      </p:sp>
      <p:sp>
        <p:nvSpPr>
          <p:cNvPr id="23" name="Rectangle 42">
            <a:extLst>
              <a:ext uri="{FF2B5EF4-FFF2-40B4-BE49-F238E27FC236}">
                <a16:creationId xmlns:a16="http://schemas.microsoft.com/office/drawing/2014/main" id="{8ABB251A-48C9-4F6A-B850-1F36BBB4E31D}"/>
              </a:ext>
            </a:extLst>
          </p:cNvPr>
          <p:cNvSpPr/>
          <p:nvPr/>
        </p:nvSpPr>
        <p:spPr>
          <a:xfrm>
            <a:off x="1524000" y="6024406"/>
            <a:ext cx="6361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Porous media sample geometry with painted BCs</a:t>
            </a:r>
          </a:p>
        </p:txBody>
      </p:sp>
      <p:sp>
        <p:nvSpPr>
          <p:cNvPr id="24" name="Rectangle 44">
            <a:extLst>
              <a:ext uri="{FF2B5EF4-FFF2-40B4-BE49-F238E27FC236}">
                <a16:creationId xmlns:a16="http://schemas.microsoft.com/office/drawing/2014/main" id="{70694AF8-44CA-4A93-8760-9D1597D05CD9}"/>
              </a:ext>
            </a:extLst>
          </p:cNvPr>
          <p:cNvSpPr/>
          <p:nvPr/>
        </p:nvSpPr>
        <p:spPr>
          <a:xfrm>
            <a:off x="8562795" y="6171683"/>
            <a:ext cx="2522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Bounce-Back BC scheme</a:t>
            </a:r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0F11F79C-F28E-48CC-A7EA-0C36F16A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Examples of projects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5807A355-6B80-431C-9B8B-4B4D6946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50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5CBC459-29AC-4269-A197-FBB8BFF29012}"/>
              </a:ext>
            </a:extLst>
          </p:cNvPr>
          <p:cNvSpPr txBox="1"/>
          <p:nvPr/>
        </p:nvSpPr>
        <p:spPr>
          <a:xfrm>
            <a:off x="86015" y="3717029"/>
            <a:ext cx="5971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Up - Calculated pressure distribution averaged on the plane for three values of water content</a:t>
            </a:r>
          </a:p>
          <a:p>
            <a:r>
              <a:rPr lang="en-US" sz="1600" dirty="0"/>
              <a:t>Down – Dimensionless Permeability dependencies</a:t>
            </a:r>
          </a:p>
        </p:txBody>
      </p:sp>
      <p:pic>
        <p:nvPicPr>
          <p:cNvPr id="15" name="Picture 1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574727FC-3B3F-44D5-8AA6-E2DF45D4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685348"/>
            <a:ext cx="6134100" cy="411480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FEAABC7B-204C-4D37-8C9F-B1C65CC3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909559"/>
            <a:ext cx="3752850" cy="27432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A3B307-A28D-4A66-8DDE-6B6EC185B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559665"/>
            <a:ext cx="6000750" cy="2247900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55CF1FD6-9969-47AF-9CB6-2300084EA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5" y="4540615"/>
            <a:ext cx="6000750" cy="22669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FD57E96-4FEB-49D1-847D-FB0DDAEEB483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7852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Permeability of rock samples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897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A1830-BEEA-4C24-8C3D-D9EA6AFF3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9" y="1668851"/>
            <a:ext cx="11055658" cy="38362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9CF69B-B3AA-4986-A68D-3F03C8ABD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Overflow of different shapes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8E02BE7-397A-47E3-BF36-0D817FA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Examples of projects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5DE9CC8-CA35-4057-8EB3-14F21AA4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2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9CF69B-B3AA-4986-A68D-3F03C8ABD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85235"/>
          </a:xfrm>
        </p:spPr>
        <p:txBody>
          <a:bodyPr>
            <a:normAutofit/>
          </a:bodyPr>
          <a:lstStyle/>
          <a:p>
            <a:r>
              <a:rPr lang="en-US" sz="4000" dirty="0"/>
              <a:t>Multiphase flows</a:t>
            </a:r>
          </a:p>
        </p:txBody>
      </p:sp>
      <p:pic>
        <p:nvPicPr>
          <p:cNvPr id="5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DFB3E2DA-7C4B-4CF8-B16E-72C21010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857" y="1711353"/>
            <a:ext cx="4586315" cy="45863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5882AB-6B9F-406B-8042-4BA80610D2E8}"/>
                  </a:ext>
                </a:extLst>
              </p:cNvPr>
              <p:cNvSpPr txBox="1"/>
              <p:nvPr/>
            </p:nvSpPr>
            <p:spPr>
              <a:xfrm>
                <a:off x="6932092" y="1324568"/>
                <a:ext cx="24167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5882AB-6B9F-406B-8042-4BA80610D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092" y="1324568"/>
                <a:ext cx="2416752" cy="276999"/>
              </a:xfrm>
              <a:prstGeom prst="rect">
                <a:avLst/>
              </a:prstGeom>
              <a:blipFill>
                <a:blip r:embed="rId5"/>
                <a:stretch>
                  <a:fillRect l="-756" t="-434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10692-701E-4BEE-8A54-C39BD215243F}"/>
                  </a:ext>
                </a:extLst>
              </p:cNvPr>
              <p:cNvSpPr txBox="1"/>
              <p:nvPr/>
            </p:nvSpPr>
            <p:spPr>
              <a:xfrm>
                <a:off x="6932092" y="1712190"/>
                <a:ext cx="1946302" cy="320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10692-701E-4BEE-8A54-C39BD2152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092" y="1712190"/>
                <a:ext cx="1946302" cy="320537"/>
              </a:xfrm>
              <a:prstGeom prst="rect">
                <a:avLst/>
              </a:prstGeom>
              <a:blipFill>
                <a:blip r:embed="rId6"/>
                <a:stretch>
                  <a:fillRect l="-2194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C88862-15D0-4420-AED4-E566828C30A3}"/>
                  </a:ext>
                </a:extLst>
              </p:cNvPr>
              <p:cNvSpPr txBox="1"/>
              <p:nvPr/>
            </p:nvSpPr>
            <p:spPr>
              <a:xfrm>
                <a:off x="7411313" y="1287547"/>
                <a:ext cx="6094602" cy="939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2.4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			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C88862-15D0-4420-AED4-E566828C3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313" y="1287547"/>
                <a:ext cx="6094602" cy="9393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Rel_perm_water_oil">
            <a:hlinkClick r:id="" action="ppaction://media"/>
            <a:extLst>
              <a:ext uri="{FF2B5EF4-FFF2-40B4-BE49-F238E27FC236}">
                <a16:creationId xmlns:a16="http://schemas.microsoft.com/office/drawing/2014/main" id="{F0DBB650-3148-4B34-9ABA-D537AE2C7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0557" y="2158910"/>
            <a:ext cx="4785443" cy="3845446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0ECF02C-3A47-408A-AC95-DB43AECAA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Examples of projects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BF95968-CA13-4564-ADE1-9EF59E83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2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124"/>
            <a:ext cx="9144000" cy="1055857"/>
          </a:xfrm>
        </p:spPr>
        <p:txBody>
          <a:bodyPr/>
          <a:lstStyle/>
          <a:p>
            <a:r>
              <a:rPr lang="en-US" b="1" dirty="0"/>
              <a:t>Outline</a:t>
            </a:r>
            <a:endParaRPr lang="ru-RU" b="1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CF15CF0-6E15-4AFB-9BE6-945FD5E0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84847-CC3A-48B5-8922-96E5EDD0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3D68F-810E-4323-B262-C231E4FC02FA}"/>
              </a:ext>
            </a:extLst>
          </p:cNvPr>
          <p:cNvSpPr txBox="1"/>
          <p:nvPr/>
        </p:nvSpPr>
        <p:spPr>
          <a:xfrm>
            <a:off x="874644" y="1342745"/>
            <a:ext cx="6607835" cy="5196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CFD. Relevance and applicability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Advantages of Lattice Boltzmann method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Lattice Boltzmann method in nutshell.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Discretization of equations. BGK model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Discretization of domain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Pros and Cons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What can we do with such a model?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Homework tips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1837404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5658928D-C123-43C7-927A-FABCDCC20C15}"/>
              </a:ext>
            </a:extLst>
          </p:cNvPr>
          <p:cNvSpPr txBox="1">
            <a:spLocks/>
          </p:cNvSpPr>
          <p:nvPr/>
        </p:nvSpPr>
        <p:spPr>
          <a:xfrm>
            <a:off x="834140" y="365123"/>
            <a:ext cx="10904779" cy="959179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Homework tips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3F979F7A-3858-40B0-A910-F035A38C8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3067"/>
            <a:ext cx="5897732" cy="434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8">
                <a:extLst>
                  <a:ext uri="{FF2B5EF4-FFF2-40B4-BE49-F238E27FC236}">
                    <a16:creationId xmlns:a16="http://schemas.microsoft.com/office/drawing/2014/main" id="{C40A364F-7ADF-43B7-AD10-09EF75E3EB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457903"/>
                  </p:ext>
                </p:extLst>
              </p:nvPr>
            </p:nvGraphicFramePr>
            <p:xfrm>
              <a:off x="891754" y="2308257"/>
              <a:ext cx="4743141" cy="333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1047">
                      <a:extLst>
                        <a:ext uri="{9D8B030D-6E8A-4147-A177-3AD203B41FA5}">
                          <a16:colId xmlns:a16="http://schemas.microsoft.com/office/drawing/2014/main" val="1040030130"/>
                        </a:ext>
                      </a:extLst>
                    </a:gridCol>
                    <a:gridCol w="1581047">
                      <a:extLst>
                        <a:ext uri="{9D8B030D-6E8A-4147-A177-3AD203B41FA5}">
                          <a16:colId xmlns:a16="http://schemas.microsoft.com/office/drawing/2014/main" val="3008505231"/>
                        </a:ext>
                      </a:extLst>
                    </a:gridCol>
                    <a:gridCol w="1581047">
                      <a:extLst>
                        <a:ext uri="{9D8B030D-6E8A-4147-A177-3AD203B41FA5}">
                          <a16:colId xmlns:a16="http://schemas.microsoft.com/office/drawing/2014/main" val="2386986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6830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Length of tube, equivalent to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3485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Diameter of tube, equivalent to 2*b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555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Inlet pressure in LBM units.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1.5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733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Outlet pressure in LBM 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14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Relaxation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???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285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Number of time 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???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73820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8">
                <a:extLst>
                  <a:ext uri="{FF2B5EF4-FFF2-40B4-BE49-F238E27FC236}">
                    <a16:creationId xmlns:a16="http://schemas.microsoft.com/office/drawing/2014/main" id="{C40A364F-7ADF-43B7-AD10-09EF75E3EB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457903"/>
                  </p:ext>
                </p:extLst>
              </p:nvPr>
            </p:nvGraphicFramePr>
            <p:xfrm>
              <a:off x="891754" y="2308257"/>
              <a:ext cx="4743141" cy="333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1047">
                      <a:extLst>
                        <a:ext uri="{9D8B030D-6E8A-4147-A177-3AD203B41FA5}">
                          <a16:colId xmlns:a16="http://schemas.microsoft.com/office/drawing/2014/main" val="1040030130"/>
                        </a:ext>
                      </a:extLst>
                    </a:gridCol>
                    <a:gridCol w="1581047">
                      <a:extLst>
                        <a:ext uri="{9D8B030D-6E8A-4147-A177-3AD203B41FA5}">
                          <a16:colId xmlns:a16="http://schemas.microsoft.com/office/drawing/2014/main" val="3008505231"/>
                        </a:ext>
                      </a:extLst>
                    </a:gridCol>
                    <a:gridCol w="1581047">
                      <a:extLst>
                        <a:ext uri="{9D8B030D-6E8A-4147-A177-3AD203B41FA5}">
                          <a16:colId xmlns:a16="http://schemas.microsoft.com/office/drawing/2014/main" val="2386986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683056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5" t="-77647" r="-201154" b="-48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Length of tube, equivalent to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348539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5" t="-177647" r="-201154" b="-38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Diameter of tube, equivalent to 2*b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5558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5" t="-274419" r="-201154" b="-2802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Inlet pressure in LBM units.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1.5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73305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5" t="-378824" r="-201154" b="-18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Outlet pressure in LBM 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714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5" t="-667213" r="-201154" b="-155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Relaxation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???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28579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5" t="-550588" r="-201154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Number of time 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???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73820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84FA6B10-D40C-4A30-BBC8-ADE5C915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Homework tips and algorithm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043D412A-C6DB-47C5-A119-7E2231DC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260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CF15CF0-6E15-4AFB-9BE6-945FD5E0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Homework tips and algorithm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84847-CC3A-48B5-8922-96E5EDD0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36</a:t>
            </a:fld>
            <a:endParaRPr lang="en-U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658928D-C123-43C7-927A-FABCDCC20C15}"/>
              </a:ext>
            </a:extLst>
          </p:cNvPr>
          <p:cNvSpPr txBox="1">
            <a:spLocks/>
          </p:cNvSpPr>
          <p:nvPr/>
        </p:nvSpPr>
        <p:spPr>
          <a:xfrm>
            <a:off x="834140" y="365123"/>
            <a:ext cx="10904779" cy="959179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Homework tips</a:t>
            </a:r>
          </a:p>
        </p:txBody>
      </p:sp>
      <p:pic>
        <p:nvPicPr>
          <p:cNvPr id="12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64DBC41F-D108-423D-81AE-86A3BB90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59" y="1950999"/>
            <a:ext cx="6698417" cy="4465612"/>
          </a:xfrm>
          <a:prstGeom prst="rect">
            <a:avLst/>
          </a:prstGeom>
        </p:spPr>
      </p:pic>
      <p:pic>
        <p:nvPicPr>
          <p:cNvPr id="15" name="Picture 10" descr="Shape&#10;&#10;Description automatically generated">
            <a:extLst>
              <a:ext uri="{FF2B5EF4-FFF2-40B4-BE49-F238E27FC236}">
                <a16:creationId xmlns:a16="http://schemas.microsoft.com/office/drawing/2014/main" id="{44E8FC40-4B59-43B6-B85A-D3AC00BC1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65" y="2099231"/>
            <a:ext cx="6196723" cy="4131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891297-D76B-40A2-8F4B-9E2085B40B56}"/>
              </a:ext>
            </a:extLst>
          </p:cNvPr>
          <p:cNvSpPr txBox="1"/>
          <p:nvPr/>
        </p:nvSpPr>
        <p:spPr>
          <a:xfrm>
            <a:off x="2812020" y="19145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6">
                <a:extLst>
                  <a:ext uri="{FF2B5EF4-FFF2-40B4-BE49-F238E27FC236}">
                    <a16:creationId xmlns:a16="http://schemas.microsoft.com/office/drawing/2014/main" id="{0FE072B9-56DF-43C2-9161-79600321F6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193" y="1204291"/>
                <a:ext cx="5338566" cy="1333097"/>
              </a:xfrm>
              <a:prstGeom prst="rect">
                <a:avLst/>
              </a:prstGeom>
              <a:ln w="38100">
                <a:noFill/>
              </a:ln>
            </p:spPr>
            <p:txBody>
              <a:bodyPr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2200" b="0" dirty="0"/>
                  <a:t>Poiseuille velocity profile: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𝜌𝜈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0" dirty="0"/>
              </a:p>
            </p:txBody>
          </p:sp>
        </mc:Choice>
        <mc:Fallback>
          <p:sp>
            <p:nvSpPr>
              <p:cNvPr id="19" name="Title 6">
                <a:extLst>
                  <a:ext uri="{FF2B5EF4-FFF2-40B4-BE49-F238E27FC236}">
                    <a16:creationId xmlns:a16="http://schemas.microsoft.com/office/drawing/2014/main" id="{0FE072B9-56DF-43C2-9161-79600321F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93" y="1204291"/>
                <a:ext cx="5338566" cy="1333097"/>
              </a:xfrm>
              <a:prstGeom prst="rect">
                <a:avLst/>
              </a:prstGeom>
              <a:blipFill>
                <a:blip r:embed="rId4"/>
                <a:stretch>
                  <a:fillRect l="-1484" b="-1238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E18ECE-9130-4CB3-8F88-F33DAE701FC7}"/>
                  </a:ext>
                </a:extLst>
              </p:cNvPr>
              <p:cNvSpPr txBox="1"/>
              <p:nvPr/>
            </p:nvSpPr>
            <p:spPr>
              <a:xfrm>
                <a:off x="5063266" y="1416972"/>
                <a:ext cx="6093994" cy="1387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τ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E18ECE-9130-4CB3-8F88-F33DAE701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66" y="1416972"/>
                <a:ext cx="6093994" cy="13874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16B87D9-FA23-4132-8C5E-89A662631920}"/>
              </a:ext>
            </a:extLst>
          </p:cNvPr>
          <p:cNvSpPr txBox="1"/>
          <p:nvPr/>
        </p:nvSpPr>
        <p:spPr>
          <a:xfrm>
            <a:off x="9995844" y="1558788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Streaming step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52E4-6052-48D3-B886-DF31CF34BF1C}"/>
              </a:ext>
            </a:extLst>
          </p:cNvPr>
          <p:cNvSpPr txBox="1"/>
          <p:nvPr/>
        </p:nvSpPr>
        <p:spPr>
          <a:xfrm>
            <a:off x="9995844" y="2174406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Collision step</a:t>
            </a: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CBF510D-AE55-4C3A-AC26-1E2997C02FEA}"/>
              </a:ext>
            </a:extLst>
          </p:cNvPr>
          <p:cNvSpPr txBox="1">
            <a:spLocks/>
          </p:cNvSpPr>
          <p:nvPr/>
        </p:nvSpPr>
        <p:spPr>
          <a:xfrm>
            <a:off x="5012447" y="5495094"/>
            <a:ext cx="3423428" cy="591812"/>
          </a:xfrm>
          <a:prstGeom prst="rect">
            <a:avLst/>
          </a:prstGeom>
          <a:ln w="38100">
            <a:noFill/>
          </a:ln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200" b="0" dirty="0"/>
              <a:t>!Play with relaxation time!</a:t>
            </a:r>
          </a:p>
        </p:txBody>
      </p:sp>
    </p:spTree>
    <p:extLst>
      <p:ext uri="{BB962C8B-B14F-4D97-AF65-F5344CB8AC3E}">
        <p14:creationId xmlns:p14="http://schemas.microsoft.com/office/powerpoint/2010/main" val="200799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CF15CF0-6E15-4AFB-9BE6-945FD5E0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Homework tips and algorithm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84847-CC3A-48B5-8922-96E5EDD0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37</a:t>
            </a:fld>
            <a:endParaRPr lang="en-U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658928D-C123-43C7-927A-FABCDCC20C15}"/>
              </a:ext>
            </a:extLst>
          </p:cNvPr>
          <p:cNvSpPr txBox="1">
            <a:spLocks/>
          </p:cNvSpPr>
          <p:nvPr/>
        </p:nvSpPr>
        <p:spPr>
          <a:xfrm>
            <a:off x="834140" y="365123"/>
            <a:ext cx="10904779" cy="959179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Homework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91297-D76B-40A2-8F4B-9E2085B40B56}"/>
              </a:ext>
            </a:extLst>
          </p:cNvPr>
          <p:cNvSpPr txBox="1"/>
          <p:nvPr/>
        </p:nvSpPr>
        <p:spPr>
          <a:xfrm>
            <a:off x="2812020" y="19145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68B1F-E06D-4167-A635-3CB0D3FCCBAA}"/>
              </a:ext>
            </a:extLst>
          </p:cNvPr>
          <p:cNvSpPr txBox="1"/>
          <p:nvPr/>
        </p:nvSpPr>
        <p:spPr>
          <a:xfrm>
            <a:off x="733752" y="1327589"/>
            <a:ext cx="10973389" cy="7237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*Initialize the domain*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#(Q x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Nx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x Ny matrix)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*Initialize macroscopic fields*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*Initialize equilibrium at all nodes regarding to macroscopic field variables*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For timestep in simulation time: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	*stream from boundary nodes*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#counter clockwise starting from left boundary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	*stream from corner nodes*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#counter clockwise starting from top left corner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	*stream on free nodes*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	*collision on all nodes*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	*Compute macroscopic variables by summation over the Q*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*Finish*</a:t>
            </a:r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706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BBDBFD5-4607-402F-A641-93BE5E047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7617"/>
            <a:ext cx="9144000" cy="785235"/>
          </a:xfrm>
        </p:spPr>
        <p:txBody>
          <a:bodyPr>
            <a:noAutofit/>
          </a:bodyPr>
          <a:lstStyle/>
          <a:p>
            <a:r>
              <a:rPr lang="en-US" sz="8000" dirty="0"/>
              <a:t>Thank You for attention!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9BEF73-9231-4281-8EDE-12AB7F23C4A2}"/>
              </a:ext>
            </a:extLst>
          </p:cNvPr>
          <p:cNvSpPr/>
          <p:nvPr/>
        </p:nvSpPr>
        <p:spPr>
          <a:xfrm>
            <a:off x="0" y="3693111"/>
            <a:ext cx="683581" cy="2929631"/>
          </a:xfrm>
          <a:prstGeom prst="rect">
            <a:avLst/>
          </a:prstGeom>
          <a:solidFill>
            <a:srgbClr val="FF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701D2-5BF6-4C9A-AEEA-9D7B392949C2}"/>
              </a:ext>
            </a:extLst>
          </p:cNvPr>
          <p:cNvSpPr txBox="1"/>
          <p:nvPr/>
        </p:nvSpPr>
        <p:spPr>
          <a:xfrm>
            <a:off x="7725798" y="5512160"/>
            <a:ext cx="4286751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Andrey.Olhin@skoltech.ru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Telegram: @</a:t>
            </a:r>
            <a:r>
              <a:rPr lang="en-US" sz="2400" dirty="0" err="1"/>
              <a:t>AndreyOlhin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461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574" y="319089"/>
            <a:ext cx="9144000" cy="10558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Fluid Flow?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214982-A6C8-4B3F-9B48-0FA80A7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CFD. Relevance and applicability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ECC751-6EAE-4FEC-82BA-2109292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D03ECFB-41BC-41E3-BB22-56441424A3A4}"/>
              </a:ext>
            </a:extLst>
          </p:cNvPr>
          <p:cNvSpPr/>
          <p:nvPr/>
        </p:nvSpPr>
        <p:spPr>
          <a:xfrm>
            <a:off x="927652" y="2468563"/>
            <a:ext cx="4896679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meteorological phenomena (rain, wind, hurricanes, floods, fires) </a:t>
            </a:r>
            <a:endParaRPr lang="ru-RU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environmental hazards (air pollution, transport of contaminants)</a:t>
            </a:r>
            <a:endParaRPr lang="ru-RU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heating, ventilation and air conditioning of buildings, cars etc.</a:t>
            </a:r>
            <a:endParaRPr lang="ru-RU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combustion in automobile engines and other propulsion systems</a:t>
            </a:r>
            <a:endParaRPr lang="ru-RU" sz="2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C6AFE2-A906-4489-8609-C5B8F54DB254}"/>
              </a:ext>
            </a:extLst>
          </p:cNvPr>
          <p:cNvSpPr/>
          <p:nvPr/>
        </p:nvSpPr>
        <p:spPr>
          <a:xfrm>
            <a:off x="6761573" y="2468563"/>
            <a:ext cx="5088835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interaction of various objects with the surrounding air/water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complex flows in furnaces, heat exchangers, chemical reactors etc.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processes in human body (blood flow, breathing, drinking . . . )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3226317-8860-47E6-896B-919808FEC561}"/>
              </a:ext>
            </a:extLst>
          </p:cNvPr>
          <p:cNvSpPr/>
          <p:nvPr/>
        </p:nvSpPr>
        <p:spPr>
          <a:xfrm>
            <a:off x="1125070" y="1664175"/>
            <a:ext cx="6202467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Fluid flows encountered in everyday life include: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3488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574" y="319089"/>
            <a:ext cx="9144000" cy="10558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CFD?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214982-A6C8-4B3F-9B48-0FA80A7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CFD. Relevance and applicability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ECC751-6EAE-4FEC-82BA-2109292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8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574" y="319089"/>
            <a:ext cx="9144000" cy="10558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CFD?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214982-A6C8-4B3F-9B48-0FA80A7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CFD. Relevance and applicability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ECC751-6EAE-4FEC-82BA-2109292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4E0413-9F28-4A20-A78D-69F4C7B2E4A6}"/>
              </a:ext>
            </a:extLst>
          </p:cNvPr>
          <p:cNvSpPr/>
          <p:nvPr/>
        </p:nvSpPr>
        <p:spPr>
          <a:xfrm>
            <a:off x="1716156" y="2989680"/>
            <a:ext cx="6096000" cy="2352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mathematical modeling (partial differential equations)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numerical methods (discretization and solution techniques)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software tools (solvers, pre- and postprocessing utilities)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C535823-A416-4C60-A384-B17A45002F2C}"/>
              </a:ext>
            </a:extLst>
          </p:cNvPr>
          <p:cNvSpPr/>
          <p:nvPr/>
        </p:nvSpPr>
        <p:spPr>
          <a:xfrm>
            <a:off x="1716156" y="1860848"/>
            <a:ext cx="8898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Computational Fluid Dynamics (CFD) - provides a qualitative (and sometimes even quantitative) prediction of fluid flows.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23A7F2-99AA-43AD-9ADC-60956BF065C2}"/>
              </a:ext>
            </a:extLst>
          </p:cNvPr>
          <p:cNvSpPr/>
          <p:nvPr/>
        </p:nvSpPr>
        <p:spPr>
          <a:xfrm>
            <a:off x="1716156" y="5234077"/>
            <a:ext cx="9455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just"/>
            <a:r>
              <a:rPr lang="en-US" sz="2400" dirty="0"/>
              <a:t>CFD enables scientists and engineers to perform ‘numerical experiments’ (i.e. computer simulations) in a ‘virtual flow laboratory’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51D3D4-4BDE-498D-9AFA-1E32F66F48D5}"/>
              </a:ext>
            </a:extLst>
          </p:cNvPr>
          <p:cNvSpPr/>
          <p:nvPr/>
        </p:nvSpPr>
        <p:spPr>
          <a:xfrm>
            <a:off x="8266812" y="4059343"/>
            <a:ext cx="2736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Lattice Boltzmann method!</a:t>
            </a:r>
            <a:endParaRPr lang="en-US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3281B1F-53AF-474F-88C0-A3A2FDE1F221}"/>
              </a:ext>
            </a:extLst>
          </p:cNvPr>
          <p:cNvCxnSpPr>
            <a:cxnSpLocks/>
          </p:cNvCxnSpPr>
          <p:nvPr/>
        </p:nvCxnSpPr>
        <p:spPr>
          <a:xfrm flipH="1">
            <a:off x="3588026" y="4263887"/>
            <a:ext cx="446267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93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574" y="319089"/>
            <a:ext cx="9144000" cy="10558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CFD?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214982-A6C8-4B3F-9B48-0FA80A7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CFD. Relevance and applicability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ECC751-6EAE-4FEC-82BA-2109292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EF5A30-ED70-46F8-B109-1DE7DA17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84" y="2046840"/>
            <a:ext cx="10583249" cy="35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BAA2E-C6B6-47FB-9FCE-A8C2CAD1B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124"/>
            <a:ext cx="9144000" cy="1055857"/>
          </a:xfrm>
        </p:spPr>
        <p:txBody>
          <a:bodyPr/>
          <a:lstStyle/>
          <a:p>
            <a:r>
              <a:rPr lang="en-US" b="1" dirty="0"/>
              <a:t>Outline</a:t>
            </a:r>
            <a:endParaRPr lang="ru-RU" b="1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CF15CF0-6E15-4AFB-9BE6-945FD5E0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84847-CC3A-48B5-8922-96E5EDD0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3D68F-810E-4323-B262-C231E4FC02FA}"/>
              </a:ext>
            </a:extLst>
          </p:cNvPr>
          <p:cNvSpPr txBox="1"/>
          <p:nvPr/>
        </p:nvSpPr>
        <p:spPr>
          <a:xfrm>
            <a:off x="874644" y="1342745"/>
            <a:ext cx="6607835" cy="5196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trike="sngStrike" dirty="0"/>
              <a:t>CFD. Relevance and applicability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Advantages of Lattice Boltzmann method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Lattice Boltzmann method in nutshell.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Discretization of equations. BGK model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Discretization of domain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Pros and Cons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can we do with such a model?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Homework tips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294776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214982-A6C8-4B3F-9B48-0FA80A7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904999" y="2103438"/>
            <a:ext cx="457200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LBM. Advantages of Lattice Boltzmann method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ECC751-6EAE-4FEC-82BA-21092923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175" y="6356349"/>
            <a:ext cx="509649" cy="365125"/>
          </a:xfrm>
        </p:spPr>
        <p:txBody>
          <a:bodyPr/>
          <a:lstStyle/>
          <a:p>
            <a:pPr algn="ctr"/>
            <a:fld id="{59C5143D-9E5D-4449-A0CA-800E45F0AC26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44ADE53E-1CC8-476B-B475-89F42C9A2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5" y="2266122"/>
            <a:ext cx="5858810" cy="3788109"/>
          </a:xfrm>
          <a:prstGeom prst="rect">
            <a:avLst/>
          </a:prstGeom>
        </p:spPr>
      </p:pic>
      <p:pic>
        <p:nvPicPr>
          <p:cNvPr id="6" name="WanMadeupAnt-mobile">
            <a:hlinkClick r:id="" action="ppaction://media"/>
            <a:extLst>
              <a:ext uri="{FF2B5EF4-FFF2-40B4-BE49-F238E27FC236}">
                <a16:creationId xmlns:a16="http://schemas.microsoft.com/office/drawing/2014/main" id="{6D8B49B6-1309-4CED-B0A9-B99825FDF2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0344" y="2241332"/>
            <a:ext cx="5083865" cy="3812899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7891464-8582-49D2-9429-01BB708B1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365" y="500860"/>
            <a:ext cx="9144000" cy="10558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Size matters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DB78B4-53D4-4693-8062-D5EE9448EFF6}"/>
              </a:ext>
            </a:extLst>
          </p:cNvPr>
          <p:cNvSpPr/>
          <p:nvPr/>
        </p:nvSpPr>
        <p:spPr>
          <a:xfrm>
            <a:off x="2643808" y="1591051"/>
            <a:ext cx="2151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Meters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62F0693-C674-4653-BF25-B8B4ADC33000}"/>
              </a:ext>
            </a:extLst>
          </p:cNvPr>
          <p:cNvSpPr/>
          <p:nvPr/>
        </p:nvSpPr>
        <p:spPr>
          <a:xfrm>
            <a:off x="7103508" y="1680587"/>
            <a:ext cx="4890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Micro-nanometers </a:t>
            </a:r>
            <a:r>
              <a:rPr lang="en-US" sz="2000" i="1" dirty="0"/>
              <a:t>(10^(-6)-10^(-9))</a:t>
            </a:r>
          </a:p>
        </p:txBody>
      </p:sp>
    </p:spTree>
    <p:extLst>
      <p:ext uri="{BB962C8B-B14F-4D97-AF65-F5344CB8AC3E}">
        <p14:creationId xmlns:p14="http://schemas.microsoft.com/office/powerpoint/2010/main" val="278938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2118</Words>
  <Application>Microsoft Office PowerPoint</Application>
  <PresentationFormat>Широкоэкранный</PresentationFormat>
  <Paragraphs>395</Paragraphs>
  <Slides>38</Slides>
  <Notes>1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Тема Office</vt:lpstr>
      <vt:lpstr>Lattice Boltzmann method</vt:lpstr>
      <vt:lpstr>Outline</vt:lpstr>
      <vt:lpstr>What is Fluid Flow? </vt:lpstr>
      <vt:lpstr>What is Fluid Flow? </vt:lpstr>
      <vt:lpstr>What is CFD? </vt:lpstr>
      <vt:lpstr>What is CFD? </vt:lpstr>
      <vt:lpstr>What is CFD? </vt:lpstr>
      <vt:lpstr>Outline</vt:lpstr>
      <vt:lpstr>Size matters</vt:lpstr>
      <vt:lpstr>LBM’s place  in the system</vt:lpstr>
      <vt:lpstr>Examples</vt:lpstr>
      <vt:lpstr>Outline</vt:lpstr>
      <vt:lpstr>Lattice Boltzmann Method in nutshell</vt:lpstr>
      <vt:lpstr>Lattice Boltzmann Method in Nutshell</vt:lpstr>
      <vt:lpstr>Discretization of domain</vt:lpstr>
      <vt:lpstr>Discretization of equations. BGK model</vt:lpstr>
      <vt:lpstr>Discretization of equations. BGK model</vt:lpstr>
      <vt:lpstr>Discretization of equations. BGK model</vt:lpstr>
      <vt:lpstr>Discretization of equations. BGK model</vt:lpstr>
      <vt:lpstr>Презентация PowerPoint</vt:lpstr>
      <vt:lpstr>Discretization of equations. BGK model</vt:lpstr>
      <vt:lpstr>Discretization of equations. BGK model</vt:lpstr>
      <vt:lpstr>Lattice Boltzmann Method in Nutshell</vt:lpstr>
      <vt:lpstr>LBM Initialization and simulation</vt:lpstr>
      <vt:lpstr>Boundary conditions in LBM</vt:lpstr>
      <vt:lpstr>Outline</vt:lpstr>
      <vt:lpstr>Lattice Boltzmann Method pros and cons</vt:lpstr>
      <vt:lpstr>LBM Packages</vt:lpstr>
      <vt:lpstr>Outline</vt:lpstr>
      <vt:lpstr>Permeability of rock samples</vt:lpstr>
      <vt:lpstr>Презентация PowerPoint</vt:lpstr>
      <vt:lpstr>Overflow of different shapes</vt:lpstr>
      <vt:lpstr>Multiphase flows</vt:lpstr>
      <vt:lpstr>Outline</vt:lpstr>
      <vt:lpstr>Презентация PowerPoint</vt:lpstr>
      <vt:lpstr>Презентация PowerPoint</vt:lpstr>
      <vt:lpstr>Презентация PowerPoint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 Boltzmann method</dc:title>
  <dc:creator>Андрей Ольхин</dc:creator>
  <cp:lastModifiedBy>Андрей Ольхин</cp:lastModifiedBy>
  <cp:revision>54</cp:revision>
  <dcterms:created xsi:type="dcterms:W3CDTF">2020-02-28T07:02:47Z</dcterms:created>
  <dcterms:modified xsi:type="dcterms:W3CDTF">2021-02-26T15:40:25Z</dcterms:modified>
</cp:coreProperties>
</file>